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86" r:id="rId2"/>
    <p:sldId id="548" r:id="rId3"/>
    <p:sldId id="551" r:id="rId4"/>
    <p:sldId id="578" r:id="rId5"/>
    <p:sldId id="549" r:id="rId6"/>
    <p:sldId id="553" r:id="rId7"/>
    <p:sldId id="554" r:id="rId8"/>
    <p:sldId id="572" r:id="rId9"/>
    <p:sldId id="573" r:id="rId10"/>
    <p:sldId id="574" r:id="rId11"/>
    <p:sldId id="575" r:id="rId12"/>
    <p:sldId id="576" r:id="rId13"/>
    <p:sldId id="571" r:id="rId14"/>
    <p:sldId id="555" r:id="rId15"/>
    <p:sldId id="569" r:id="rId16"/>
    <p:sldId id="570" r:id="rId17"/>
    <p:sldId id="577" r:id="rId18"/>
    <p:sldId id="558" r:id="rId1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106" d="100"/>
          <a:sy n="106" d="100"/>
        </p:scale>
        <p:origin x="376" y="72"/>
      </p:cViewPr>
      <p:guideLst>
        <p:guide orient="horz" pos="2183"/>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2024/8/6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2024/8/6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2</a:t>
            </a:fld>
            <a:endParaRPr lang="zh-CN" altLang="en-US"/>
          </a:p>
        </p:txBody>
      </p:sp>
    </p:spTree>
    <p:extLst>
      <p:ext uri="{BB962C8B-B14F-4D97-AF65-F5344CB8AC3E}">
        <p14:creationId xmlns:p14="http://schemas.microsoft.com/office/powerpoint/2010/main" val="93318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11</a:t>
            </a:fld>
            <a:endParaRPr lang="zh-CN" altLang="en-US"/>
          </a:p>
        </p:txBody>
      </p:sp>
    </p:spTree>
    <p:extLst>
      <p:ext uri="{BB962C8B-B14F-4D97-AF65-F5344CB8AC3E}">
        <p14:creationId xmlns:p14="http://schemas.microsoft.com/office/powerpoint/2010/main" val="372182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12</a:t>
            </a:fld>
            <a:endParaRPr lang="zh-CN" altLang="en-US"/>
          </a:p>
        </p:txBody>
      </p:sp>
    </p:spTree>
    <p:extLst>
      <p:ext uri="{BB962C8B-B14F-4D97-AF65-F5344CB8AC3E}">
        <p14:creationId xmlns:p14="http://schemas.microsoft.com/office/powerpoint/2010/main" val="3786427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13</a:t>
            </a:fld>
            <a:endParaRPr lang="zh-CN" altLang="en-US"/>
          </a:p>
        </p:txBody>
      </p:sp>
    </p:spTree>
    <p:extLst>
      <p:ext uri="{BB962C8B-B14F-4D97-AF65-F5344CB8AC3E}">
        <p14:creationId xmlns:p14="http://schemas.microsoft.com/office/powerpoint/2010/main" val="2777207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14</a:t>
            </a:fld>
            <a:endParaRPr lang="zh-CN" altLang="en-US"/>
          </a:p>
        </p:txBody>
      </p:sp>
    </p:spTree>
    <p:extLst>
      <p:ext uri="{BB962C8B-B14F-4D97-AF65-F5344CB8AC3E}">
        <p14:creationId xmlns:p14="http://schemas.microsoft.com/office/powerpoint/2010/main" val="1704623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15</a:t>
            </a:fld>
            <a:endParaRPr lang="zh-CN" altLang="en-US"/>
          </a:p>
        </p:txBody>
      </p:sp>
    </p:spTree>
    <p:extLst>
      <p:ext uri="{BB962C8B-B14F-4D97-AF65-F5344CB8AC3E}">
        <p14:creationId xmlns:p14="http://schemas.microsoft.com/office/powerpoint/2010/main" val="3182385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16</a:t>
            </a:fld>
            <a:endParaRPr lang="zh-CN" altLang="en-US"/>
          </a:p>
        </p:txBody>
      </p:sp>
    </p:spTree>
    <p:extLst>
      <p:ext uri="{BB962C8B-B14F-4D97-AF65-F5344CB8AC3E}">
        <p14:creationId xmlns:p14="http://schemas.microsoft.com/office/powerpoint/2010/main" val="3138703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17</a:t>
            </a:fld>
            <a:endParaRPr lang="zh-CN" altLang="en-US"/>
          </a:p>
        </p:txBody>
      </p:sp>
    </p:spTree>
    <p:extLst>
      <p:ext uri="{BB962C8B-B14F-4D97-AF65-F5344CB8AC3E}">
        <p14:creationId xmlns:p14="http://schemas.microsoft.com/office/powerpoint/2010/main" val="416695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18</a:t>
            </a:fld>
            <a:endParaRPr lang="zh-CN" altLang="en-US"/>
          </a:p>
        </p:txBody>
      </p:sp>
    </p:spTree>
    <p:extLst>
      <p:ext uri="{BB962C8B-B14F-4D97-AF65-F5344CB8AC3E}">
        <p14:creationId xmlns:p14="http://schemas.microsoft.com/office/powerpoint/2010/main" val="153889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3</a:t>
            </a:fld>
            <a:endParaRPr lang="zh-CN" altLang="en-US"/>
          </a:p>
        </p:txBody>
      </p:sp>
    </p:spTree>
    <p:extLst>
      <p:ext uri="{BB962C8B-B14F-4D97-AF65-F5344CB8AC3E}">
        <p14:creationId xmlns:p14="http://schemas.microsoft.com/office/powerpoint/2010/main" val="2242813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4</a:t>
            </a:fld>
            <a:endParaRPr lang="zh-CN" altLang="en-US"/>
          </a:p>
        </p:txBody>
      </p:sp>
    </p:spTree>
    <p:extLst>
      <p:ext uri="{BB962C8B-B14F-4D97-AF65-F5344CB8AC3E}">
        <p14:creationId xmlns:p14="http://schemas.microsoft.com/office/powerpoint/2010/main" val="150329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5</a:t>
            </a:fld>
            <a:endParaRPr lang="zh-CN" altLang="en-US"/>
          </a:p>
        </p:txBody>
      </p:sp>
    </p:spTree>
    <p:extLst>
      <p:ext uri="{BB962C8B-B14F-4D97-AF65-F5344CB8AC3E}">
        <p14:creationId xmlns:p14="http://schemas.microsoft.com/office/powerpoint/2010/main" val="554018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6</a:t>
            </a:fld>
            <a:endParaRPr lang="zh-CN" altLang="en-US"/>
          </a:p>
        </p:txBody>
      </p:sp>
    </p:spTree>
    <p:extLst>
      <p:ext uri="{BB962C8B-B14F-4D97-AF65-F5344CB8AC3E}">
        <p14:creationId xmlns:p14="http://schemas.microsoft.com/office/powerpoint/2010/main" val="2855541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7</a:t>
            </a:fld>
            <a:endParaRPr lang="zh-CN" altLang="en-US"/>
          </a:p>
        </p:txBody>
      </p:sp>
    </p:spTree>
    <p:extLst>
      <p:ext uri="{BB962C8B-B14F-4D97-AF65-F5344CB8AC3E}">
        <p14:creationId xmlns:p14="http://schemas.microsoft.com/office/powerpoint/2010/main" val="3893430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8</a:t>
            </a:fld>
            <a:endParaRPr lang="zh-CN" altLang="en-US"/>
          </a:p>
        </p:txBody>
      </p:sp>
    </p:spTree>
    <p:extLst>
      <p:ext uri="{BB962C8B-B14F-4D97-AF65-F5344CB8AC3E}">
        <p14:creationId xmlns:p14="http://schemas.microsoft.com/office/powerpoint/2010/main" val="418068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9</a:t>
            </a:fld>
            <a:endParaRPr lang="zh-CN" altLang="en-US"/>
          </a:p>
        </p:txBody>
      </p:sp>
    </p:spTree>
    <p:extLst>
      <p:ext uri="{BB962C8B-B14F-4D97-AF65-F5344CB8AC3E}">
        <p14:creationId xmlns:p14="http://schemas.microsoft.com/office/powerpoint/2010/main" val="3114451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10</a:t>
            </a:fld>
            <a:endParaRPr lang="zh-CN" altLang="en-US"/>
          </a:p>
        </p:txBody>
      </p:sp>
    </p:spTree>
    <p:extLst>
      <p:ext uri="{BB962C8B-B14F-4D97-AF65-F5344CB8AC3E}">
        <p14:creationId xmlns:p14="http://schemas.microsoft.com/office/powerpoint/2010/main" val="2705299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2024/8/6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2024/8/6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2024/8/6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2024/8/6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2024/8/6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2024/8/6</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2024/8/6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2024/8/6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4.xml"/><Relationship Id="rId7"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5.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5.xml"/><Relationship Id="rId7"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41.png"/><Relationship Id="rId5" Type="http://schemas.openxmlformats.org/officeDocument/2006/relationships/image" Target="../media/image2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6.xml"/><Relationship Id="rId7"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46.png"/><Relationship Id="rId5" Type="http://schemas.openxmlformats.org/officeDocument/2006/relationships/image" Target="../media/image8.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9769-BC21-6972-ECD4-2756528A8FD4}"/>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F27B256C-BFA3-E5CA-9492-A586B25B7C3E}"/>
              </a:ext>
            </a:extLst>
          </p:cNvPr>
          <p:cNvSpPr/>
          <p:nvPr/>
        </p:nvSpPr>
        <p:spPr>
          <a:xfrm>
            <a:off x="0" y="0"/>
            <a:ext cx="12192000" cy="720000"/>
          </a:xfrm>
          <a:prstGeom prst="rect">
            <a:avLst/>
          </a:prstGeom>
          <a:solidFill>
            <a:srgbClr val="114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DE80C1F-A8F5-A451-9775-A6E5E59A0686}"/>
              </a:ext>
            </a:extLst>
          </p:cNvPr>
          <p:cNvSpPr/>
          <p:nvPr/>
        </p:nvSpPr>
        <p:spPr>
          <a:xfrm>
            <a:off x="0" y="6684985"/>
            <a:ext cx="12192000" cy="180000"/>
          </a:xfrm>
          <a:prstGeom prst="rect">
            <a:avLst/>
          </a:prstGeom>
          <a:solidFill>
            <a:srgbClr val="114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186D1F1-4E8F-544E-73C2-21A3060455FE}"/>
              </a:ext>
            </a:extLst>
          </p:cNvPr>
          <p:cNvSpPr txBox="1"/>
          <p:nvPr/>
        </p:nvSpPr>
        <p:spPr>
          <a:xfrm>
            <a:off x="5770433" y="168264"/>
            <a:ext cx="651139" cy="461665"/>
          </a:xfrm>
          <a:prstGeom prst="rect">
            <a:avLst/>
          </a:prstGeom>
          <a:noFill/>
        </p:spPr>
        <p:txBody>
          <a:bodyPr wrap="none" rtlCol="0">
            <a:spAutoFit/>
          </a:bodyPr>
          <a:lstStyle/>
          <a:p>
            <a:pPr algn="ctr"/>
            <a:r>
              <a:rPr lang="en-US" altLang="zh-CN" sz="2400" b="1" dirty="0">
                <a:solidFill>
                  <a:schemeClr val="bg1"/>
                </a:solidFill>
                <a:latin typeface="黑体" panose="02010609060101010101" pitchFamily="49" charset="-122"/>
                <a:ea typeface="黑体" panose="02010609060101010101" pitchFamily="49" charset="-122"/>
              </a:rPr>
              <a:t>ROS</a:t>
            </a:r>
            <a:endParaRPr lang="zh-CN" altLang="en-US" sz="2400" b="1" dirty="0">
              <a:solidFill>
                <a:schemeClr val="bg1"/>
              </a:solidFill>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07601E35-11EC-2366-88A9-2A7A641FBBB4}"/>
              </a:ext>
            </a:extLst>
          </p:cNvPr>
          <p:cNvPicPr>
            <a:picLocks noChangeAspect="1"/>
          </p:cNvPicPr>
          <p:nvPr/>
        </p:nvPicPr>
        <p:blipFill>
          <a:blip r:embed="rId2"/>
          <a:stretch>
            <a:fillRect/>
          </a:stretch>
        </p:blipFill>
        <p:spPr>
          <a:xfrm>
            <a:off x="1657749" y="1283412"/>
            <a:ext cx="3413562" cy="1908951"/>
          </a:xfrm>
          <a:prstGeom prst="rect">
            <a:avLst/>
          </a:prstGeom>
        </p:spPr>
      </p:pic>
      <p:pic>
        <p:nvPicPr>
          <p:cNvPr id="14" name="图片 13">
            <a:extLst>
              <a:ext uri="{FF2B5EF4-FFF2-40B4-BE49-F238E27FC236}">
                <a16:creationId xmlns:a16="http://schemas.microsoft.com/office/drawing/2014/main" id="{F666ED13-1F11-F5AA-1588-B9AC2806BEE5}"/>
              </a:ext>
            </a:extLst>
          </p:cNvPr>
          <p:cNvPicPr>
            <a:picLocks noChangeAspect="1"/>
          </p:cNvPicPr>
          <p:nvPr/>
        </p:nvPicPr>
        <p:blipFill>
          <a:blip r:embed="rId3"/>
          <a:stretch>
            <a:fillRect/>
          </a:stretch>
        </p:blipFill>
        <p:spPr>
          <a:xfrm>
            <a:off x="6637816" y="991195"/>
            <a:ext cx="3977891" cy="2382224"/>
          </a:xfrm>
          <a:prstGeom prst="rect">
            <a:avLst/>
          </a:prstGeom>
        </p:spPr>
      </p:pic>
      <p:pic>
        <p:nvPicPr>
          <p:cNvPr id="16" name="图片 15">
            <a:extLst>
              <a:ext uri="{FF2B5EF4-FFF2-40B4-BE49-F238E27FC236}">
                <a16:creationId xmlns:a16="http://schemas.microsoft.com/office/drawing/2014/main" id="{395060F8-C095-8D4D-4719-6F260B40C698}"/>
              </a:ext>
            </a:extLst>
          </p:cNvPr>
          <p:cNvPicPr>
            <a:picLocks noChangeAspect="1"/>
          </p:cNvPicPr>
          <p:nvPr/>
        </p:nvPicPr>
        <p:blipFill>
          <a:blip r:embed="rId4"/>
          <a:stretch>
            <a:fillRect/>
          </a:stretch>
        </p:blipFill>
        <p:spPr>
          <a:xfrm>
            <a:off x="1652835" y="3927815"/>
            <a:ext cx="3416019" cy="1908951"/>
          </a:xfrm>
          <a:prstGeom prst="rect">
            <a:avLst/>
          </a:prstGeom>
        </p:spPr>
      </p:pic>
      <p:pic>
        <p:nvPicPr>
          <p:cNvPr id="22" name="图片 21">
            <a:extLst>
              <a:ext uri="{FF2B5EF4-FFF2-40B4-BE49-F238E27FC236}">
                <a16:creationId xmlns:a16="http://schemas.microsoft.com/office/drawing/2014/main" id="{413D534F-5BD0-10D8-23EE-BE2BBD9892AB}"/>
              </a:ext>
            </a:extLst>
          </p:cNvPr>
          <p:cNvPicPr>
            <a:picLocks noChangeAspect="1"/>
          </p:cNvPicPr>
          <p:nvPr/>
        </p:nvPicPr>
        <p:blipFill>
          <a:blip r:embed="rId5"/>
          <a:stretch>
            <a:fillRect/>
          </a:stretch>
        </p:blipFill>
        <p:spPr>
          <a:xfrm>
            <a:off x="7123148" y="3976185"/>
            <a:ext cx="3007228" cy="1890620"/>
          </a:xfrm>
          <a:prstGeom prst="rect">
            <a:avLst/>
          </a:prstGeom>
        </p:spPr>
      </p:pic>
      <p:sp>
        <p:nvSpPr>
          <p:cNvPr id="25" name="文本框 24">
            <a:extLst>
              <a:ext uri="{FF2B5EF4-FFF2-40B4-BE49-F238E27FC236}">
                <a16:creationId xmlns:a16="http://schemas.microsoft.com/office/drawing/2014/main" id="{3A8C679E-DF0A-1B99-D76F-264FC09E69FE}"/>
              </a:ext>
            </a:extLst>
          </p:cNvPr>
          <p:cNvSpPr txBox="1"/>
          <p:nvPr/>
        </p:nvSpPr>
        <p:spPr>
          <a:xfrm>
            <a:off x="2723170" y="3252311"/>
            <a:ext cx="1275348" cy="307777"/>
          </a:xfrm>
          <a:prstGeom prst="rect">
            <a:avLst/>
          </a:prstGeom>
          <a:noFill/>
        </p:spPr>
        <p:txBody>
          <a:bodyPr wrap="square" rtlCol="0">
            <a:spAutoFit/>
          </a:bodyPr>
          <a:lstStyle/>
          <a:p>
            <a:r>
              <a:rPr lang="en-US" altLang="zh-CN" sz="1400" dirty="0" err="1"/>
              <a:t>ros</a:t>
            </a:r>
            <a:r>
              <a:rPr lang="zh-CN" altLang="en-US" sz="1400" dirty="0"/>
              <a:t>文件结构</a:t>
            </a:r>
          </a:p>
        </p:txBody>
      </p:sp>
      <p:sp>
        <p:nvSpPr>
          <p:cNvPr id="27" name="文本框 26">
            <a:extLst>
              <a:ext uri="{FF2B5EF4-FFF2-40B4-BE49-F238E27FC236}">
                <a16:creationId xmlns:a16="http://schemas.microsoft.com/office/drawing/2014/main" id="{5B0652E8-4564-85EC-870F-A2435AECD9B0}"/>
              </a:ext>
            </a:extLst>
          </p:cNvPr>
          <p:cNvSpPr txBox="1"/>
          <p:nvPr/>
        </p:nvSpPr>
        <p:spPr>
          <a:xfrm>
            <a:off x="8147385" y="3367024"/>
            <a:ext cx="1275348" cy="307777"/>
          </a:xfrm>
          <a:prstGeom prst="rect">
            <a:avLst/>
          </a:prstGeom>
          <a:noFill/>
        </p:spPr>
        <p:txBody>
          <a:bodyPr wrap="square" rtlCol="0">
            <a:spAutoFit/>
          </a:bodyPr>
          <a:lstStyle/>
          <a:p>
            <a:r>
              <a:rPr lang="zh-CN" altLang="en-US" sz="1400" dirty="0"/>
              <a:t>话题通信</a:t>
            </a:r>
          </a:p>
        </p:txBody>
      </p:sp>
      <p:sp>
        <p:nvSpPr>
          <p:cNvPr id="28" name="文本框 27">
            <a:extLst>
              <a:ext uri="{FF2B5EF4-FFF2-40B4-BE49-F238E27FC236}">
                <a16:creationId xmlns:a16="http://schemas.microsoft.com/office/drawing/2014/main" id="{D4B6FD15-5B3B-81D9-611E-E181C1DF8378}"/>
              </a:ext>
            </a:extLst>
          </p:cNvPr>
          <p:cNvSpPr txBox="1"/>
          <p:nvPr/>
        </p:nvSpPr>
        <p:spPr>
          <a:xfrm>
            <a:off x="2861533" y="5878353"/>
            <a:ext cx="1275348" cy="307777"/>
          </a:xfrm>
          <a:prstGeom prst="rect">
            <a:avLst/>
          </a:prstGeom>
          <a:noFill/>
        </p:spPr>
        <p:txBody>
          <a:bodyPr wrap="square" rtlCol="0">
            <a:spAutoFit/>
          </a:bodyPr>
          <a:lstStyle/>
          <a:p>
            <a:r>
              <a:rPr lang="zh-CN" altLang="en-US" sz="1400" dirty="0"/>
              <a:t>服务通信</a:t>
            </a:r>
          </a:p>
        </p:txBody>
      </p:sp>
      <p:sp>
        <p:nvSpPr>
          <p:cNvPr id="29" name="文本框 28">
            <a:extLst>
              <a:ext uri="{FF2B5EF4-FFF2-40B4-BE49-F238E27FC236}">
                <a16:creationId xmlns:a16="http://schemas.microsoft.com/office/drawing/2014/main" id="{8BF136A5-20AC-DFDB-D618-BF126D030F79}"/>
              </a:ext>
            </a:extLst>
          </p:cNvPr>
          <p:cNvSpPr txBox="1"/>
          <p:nvPr/>
        </p:nvSpPr>
        <p:spPr>
          <a:xfrm>
            <a:off x="8099259" y="5866805"/>
            <a:ext cx="1275348" cy="307777"/>
          </a:xfrm>
          <a:prstGeom prst="rect">
            <a:avLst/>
          </a:prstGeom>
          <a:noFill/>
        </p:spPr>
        <p:txBody>
          <a:bodyPr wrap="square" rtlCol="0">
            <a:spAutoFit/>
          </a:bodyPr>
          <a:lstStyle/>
          <a:p>
            <a:r>
              <a:rPr lang="zh-CN" altLang="en-US" sz="1400" dirty="0"/>
              <a:t>参数服务器</a:t>
            </a:r>
          </a:p>
        </p:txBody>
      </p:sp>
    </p:spTree>
    <p:extLst>
      <p:ext uri="{BB962C8B-B14F-4D97-AF65-F5344CB8AC3E}">
        <p14:creationId xmlns:p14="http://schemas.microsoft.com/office/powerpoint/2010/main" val="2233416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5509778"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photo_point</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/photo_point.cpp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pic>
        <p:nvPicPr>
          <p:cNvPr id="13" name="图片 12">
            <a:extLst>
              <a:ext uri="{FF2B5EF4-FFF2-40B4-BE49-F238E27FC236}">
                <a16:creationId xmlns:a16="http://schemas.microsoft.com/office/drawing/2014/main" id="{3D5C3A51-1AE8-A8E1-3F4D-14ED790F2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70" y="1041699"/>
            <a:ext cx="5009630" cy="1014609"/>
          </a:xfrm>
          <a:prstGeom prst="rect">
            <a:avLst/>
          </a:prstGeom>
        </p:spPr>
      </p:pic>
      <p:pic>
        <p:nvPicPr>
          <p:cNvPr id="18" name="图片 17">
            <a:extLst>
              <a:ext uri="{FF2B5EF4-FFF2-40B4-BE49-F238E27FC236}">
                <a16:creationId xmlns:a16="http://schemas.microsoft.com/office/drawing/2014/main" id="{EFF2F737-539D-2B01-7C33-E2F7698BFA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137" y="2056308"/>
            <a:ext cx="5967663" cy="3771322"/>
          </a:xfrm>
          <a:prstGeom prst="rect">
            <a:avLst/>
          </a:prstGeom>
        </p:spPr>
      </p:pic>
      <p:pic>
        <p:nvPicPr>
          <p:cNvPr id="4" name="图片 3">
            <a:extLst>
              <a:ext uri="{FF2B5EF4-FFF2-40B4-BE49-F238E27FC236}">
                <a16:creationId xmlns:a16="http://schemas.microsoft.com/office/drawing/2014/main" id="{C278DC53-9479-66BE-7B37-149B4EEE73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616" y="5816301"/>
            <a:ext cx="3894586" cy="893786"/>
          </a:xfrm>
          <a:prstGeom prst="rect">
            <a:avLst/>
          </a:prstGeom>
        </p:spPr>
      </p:pic>
      <p:sp>
        <p:nvSpPr>
          <p:cNvPr id="6" name="文本框 5">
            <a:extLst>
              <a:ext uri="{FF2B5EF4-FFF2-40B4-BE49-F238E27FC236}">
                <a16:creationId xmlns:a16="http://schemas.microsoft.com/office/drawing/2014/main" id="{35CB7DCA-28D9-66F1-61A9-1851F2B6AEBB}"/>
              </a:ext>
            </a:extLst>
          </p:cNvPr>
          <p:cNvSpPr txBox="1"/>
          <p:nvPr/>
        </p:nvSpPr>
        <p:spPr>
          <a:xfrm>
            <a:off x="6321592" y="1309452"/>
            <a:ext cx="5650831" cy="307777"/>
          </a:xfrm>
          <a:prstGeom prst="rect">
            <a:avLst/>
          </a:prstGeom>
          <a:noFill/>
        </p:spPr>
        <p:txBody>
          <a:bodyPr wrap="square" rtlCol="0">
            <a:spAutoFit/>
          </a:bodyPr>
          <a:lstStyle/>
          <a:p>
            <a:r>
              <a:rPr lang="en-US" altLang="zh-CN" sz="1400" dirty="0" err="1"/>
              <a:t>path_subscribe</a:t>
            </a:r>
            <a:r>
              <a:rPr lang="en-US" altLang="zh-CN" sz="1400" dirty="0"/>
              <a:t>_</a:t>
            </a:r>
            <a:r>
              <a:rPr lang="zh-CN" altLang="en-US" sz="1400" dirty="0"/>
              <a:t>订阅话题</a:t>
            </a:r>
            <a:r>
              <a:rPr lang="en-US" altLang="zh-CN" sz="1400" dirty="0" err="1"/>
              <a:t>recorded_path_point</a:t>
            </a:r>
            <a:r>
              <a:rPr lang="en-US" altLang="zh-CN" sz="1400" dirty="0"/>
              <a:t>,</a:t>
            </a:r>
            <a:r>
              <a:rPr lang="zh-CN" altLang="en-US" sz="1400" dirty="0"/>
              <a:t>触发</a:t>
            </a:r>
            <a:r>
              <a:rPr lang="en-US" altLang="zh-CN" sz="1400" dirty="0"/>
              <a:t>callback</a:t>
            </a:r>
            <a:r>
              <a:rPr lang="zh-CN" altLang="en-US" sz="1400" dirty="0"/>
              <a:t>函数</a:t>
            </a:r>
          </a:p>
        </p:txBody>
      </p:sp>
      <p:sp>
        <p:nvSpPr>
          <p:cNvPr id="7" name="文本框 6">
            <a:extLst>
              <a:ext uri="{FF2B5EF4-FFF2-40B4-BE49-F238E27FC236}">
                <a16:creationId xmlns:a16="http://schemas.microsoft.com/office/drawing/2014/main" id="{37123353-09B5-8055-0244-AFCA9894A0BE}"/>
              </a:ext>
            </a:extLst>
          </p:cNvPr>
          <p:cNvSpPr txBox="1"/>
          <p:nvPr/>
        </p:nvSpPr>
        <p:spPr>
          <a:xfrm>
            <a:off x="6611353" y="3539560"/>
            <a:ext cx="5071310" cy="954107"/>
          </a:xfrm>
          <a:prstGeom prst="rect">
            <a:avLst/>
          </a:prstGeom>
          <a:noFill/>
        </p:spPr>
        <p:txBody>
          <a:bodyPr wrap="square" rtlCol="0">
            <a:spAutoFit/>
          </a:bodyPr>
          <a:lstStyle/>
          <a:p>
            <a:r>
              <a:rPr lang="en-US" altLang="zh-CN" sz="1400" dirty="0"/>
              <a:t>callback</a:t>
            </a:r>
            <a:r>
              <a:rPr lang="zh-CN" altLang="en-US" sz="1400" dirty="0"/>
              <a:t>函数的作用是：比较当前小车所在位置和传入的拍照点位置之间的距离，当距离小于设置好的阈值且该拍照点不等于上次和上上次执行拍照的点，则触发小车停止，运行机械臂和相机工作脚本，运行结束后，触发小车继续工作</a:t>
            </a:r>
          </a:p>
        </p:txBody>
      </p:sp>
    </p:spTree>
    <p:custDataLst>
      <p:tags r:id="rId1"/>
    </p:custDataLst>
    <p:extLst>
      <p:ext uri="{BB962C8B-B14F-4D97-AF65-F5344CB8AC3E}">
        <p14:creationId xmlns:p14="http://schemas.microsoft.com/office/powerpoint/2010/main" val="4058237217"/>
      </p:ext>
    </p:extLst>
  </p:cSld>
  <p:clrMapOvr>
    <a:masterClrMapping/>
  </p:clrMapOvr>
  <p:transition spd="med" advClick="0"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594515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path_server</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/record_path_node.cpp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sp>
        <p:nvSpPr>
          <p:cNvPr id="6" name="文本框 5">
            <a:extLst>
              <a:ext uri="{FF2B5EF4-FFF2-40B4-BE49-F238E27FC236}">
                <a16:creationId xmlns:a16="http://schemas.microsoft.com/office/drawing/2014/main" id="{35CB7DCA-28D9-66F1-61A9-1851F2B6AEBB}"/>
              </a:ext>
            </a:extLst>
          </p:cNvPr>
          <p:cNvSpPr txBox="1"/>
          <p:nvPr/>
        </p:nvSpPr>
        <p:spPr>
          <a:xfrm>
            <a:off x="7859318" y="1511118"/>
            <a:ext cx="3815926" cy="461665"/>
          </a:xfrm>
          <a:prstGeom prst="rect">
            <a:avLst/>
          </a:prstGeom>
          <a:noFill/>
        </p:spPr>
        <p:txBody>
          <a:bodyPr wrap="square" rtlCol="0">
            <a:spAutoFit/>
          </a:bodyPr>
          <a:lstStyle/>
          <a:p>
            <a:r>
              <a:rPr lang="en-US" altLang="zh-CN" sz="1200" dirty="0" err="1"/>
              <a:t>path_subscribe</a:t>
            </a:r>
            <a:r>
              <a:rPr lang="en-US" altLang="zh-CN" sz="1200" dirty="0"/>
              <a:t>_</a:t>
            </a:r>
            <a:r>
              <a:rPr lang="zh-CN" altLang="en-US" sz="1200" dirty="0"/>
              <a:t>订阅的</a:t>
            </a:r>
            <a:r>
              <a:rPr lang="en-US" altLang="zh-CN" sz="1200" dirty="0" err="1"/>
              <a:t>recorded_path_point</a:t>
            </a:r>
            <a:r>
              <a:rPr lang="zh-CN" altLang="en-US" sz="1200" dirty="0"/>
              <a:t>话题在</a:t>
            </a:r>
            <a:r>
              <a:rPr lang="en-US" altLang="zh-CN" sz="1200" dirty="0" err="1"/>
              <a:t>path_server</a:t>
            </a:r>
            <a:r>
              <a:rPr lang="zh-CN" altLang="en-US" sz="1200" dirty="0"/>
              <a:t>功能包中发布</a:t>
            </a:r>
          </a:p>
        </p:txBody>
      </p:sp>
      <p:pic>
        <p:nvPicPr>
          <p:cNvPr id="7" name="图片 6">
            <a:extLst>
              <a:ext uri="{FF2B5EF4-FFF2-40B4-BE49-F238E27FC236}">
                <a16:creationId xmlns:a16="http://schemas.microsoft.com/office/drawing/2014/main" id="{BDB7AC8F-57A2-9972-01AC-DBE967586A89}"/>
              </a:ext>
            </a:extLst>
          </p:cNvPr>
          <p:cNvPicPr>
            <a:picLocks noChangeAspect="1"/>
          </p:cNvPicPr>
          <p:nvPr/>
        </p:nvPicPr>
        <p:blipFill rotWithShape="1">
          <a:blip r:embed="rId4">
            <a:extLst>
              <a:ext uri="{28A0092B-C50C-407E-A947-70E740481C1C}">
                <a14:useLocalDpi xmlns:a14="http://schemas.microsoft.com/office/drawing/2010/main" val="0"/>
              </a:ext>
            </a:extLst>
          </a:blip>
          <a:srcRect r="6045"/>
          <a:stretch/>
        </p:blipFill>
        <p:spPr>
          <a:xfrm>
            <a:off x="581616" y="1016368"/>
            <a:ext cx="7040389" cy="5150115"/>
          </a:xfrm>
          <a:prstGeom prst="rect">
            <a:avLst/>
          </a:prstGeom>
        </p:spPr>
      </p:pic>
      <p:sp>
        <p:nvSpPr>
          <p:cNvPr id="8" name="文本框 7">
            <a:extLst>
              <a:ext uri="{FF2B5EF4-FFF2-40B4-BE49-F238E27FC236}">
                <a16:creationId xmlns:a16="http://schemas.microsoft.com/office/drawing/2014/main" id="{4043B079-DBB6-9017-ED5B-0D107D2C185E}"/>
              </a:ext>
            </a:extLst>
          </p:cNvPr>
          <p:cNvSpPr txBox="1"/>
          <p:nvPr/>
        </p:nvSpPr>
        <p:spPr>
          <a:xfrm>
            <a:off x="6641432" y="2045368"/>
            <a:ext cx="5390146" cy="738664"/>
          </a:xfrm>
          <a:prstGeom prst="rect">
            <a:avLst/>
          </a:prstGeom>
          <a:noFill/>
        </p:spPr>
        <p:txBody>
          <a:bodyPr wrap="square" rtlCol="0">
            <a:spAutoFit/>
          </a:bodyPr>
          <a:lstStyle/>
          <a:p>
            <a:r>
              <a:rPr lang="en-US" altLang="zh-CN" sz="1400" dirty="0" err="1"/>
              <a:t>start_record_point</a:t>
            </a:r>
            <a:r>
              <a:rPr lang="zh-CN" altLang="en-US" sz="1400" dirty="0"/>
              <a:t>函数接收</a:t>
            </a:r>
            <a:r>
              <a:rPr lang="en-US" altLang="zh-CN" sz="1400" dirty="0" err="1"/>
              <a:t>SetPhotoPoint</a:t>
            </a:r>
            <a:r>
              <a:rPr lang="zh-CN" altLang="en-US" sz="1400" dirty="0"/>
              <a:t>服务通信传来的拍照点坐标，将坐标写入文件</a:t>
            </a:r>
            <a:r>
              <a:rPr lang="en-US" altLang="zh-CN" sz="1400" dirty="0" err="1"/>
              <a:t>default_photo_point.point</a:t>
            </a:r>
            <a:r>
              <a:rPr lang="zh-CN" altLang="en-US" sz="1400" dirty="0"/>
              <a:t>，打包发布到</a:t>
            </a:r>
            <a:r>
              <a:rPr lang="en-US" altLang="zh-CN" sz="1400" dirty="0" err="1"/>
              <a:t>recorded_path_point</a:t>
            </a:r>
            <a:r>
              <a:rPr lang="zh-CN" altLang="en-US" sz="1400" dirty="0"/>
              <a:t>话题上</a:t>
            </a:r>
          </a:p>
        </p:txBody>
      </p:sp>
      <p:sp>
        <p:nvSpPr>
          <p:cNvPr id="9" name="文本框 8">
            <a:extLst>
              <a:ext uri="{FF2B5EF4-FFF2-40B4-BE49-F238E27FC236}">
                <a16:creationId xmlns:a16="http://schemas.microsoft.com/office/drawing/2014/main" id="{6C1ECD78-B933-8270-3A06-A17AEAE20464}"/>
              </a:ext>
            </a:extLst>
          </p:cNvPr>
          <p:cNvSpPr txBox="1"/>
          <p:nvPr/>
        </p:nvSpPr>
        <p:spPr>
          <a:xfrm>
            <a:off x="8310502" y="5633231"/>
            <a:ext cx="1967696" cy="261610"/>
          </a:xfrm>
          <a:prstGeom prst="rect">
            <a:avLst/>
          </a:prstGeom>
          <a:noFill/>
        </p:spPr>
        <p:txBody>
          <a:bodyPr wrap="square" rtlCol="0">
            <a:spAutoFit/>
          </a:bodyPr>
          <a:lstStyle/>
          <a:p>
            <a:r>
              <a:rPr lang="en-US" altLang="zh-CN" sz="1100" dirty="0" err="1"/>
              <a:t>default_photo_point.point</a:t>
            </a:r>
            <a:endParaRPr lang="zh-CN" altLang="en-US" sz="1100" dirty="0"/>
          </a:p>
        </p:txBody>
      </p:sp>
      <p:pic>
        <p:nvPicPr>
          <p:cNvPr id="11" name="图片 10">
            <a:extLst>
              <a:ext uri="{FF2B5EF4-FFF2-40B4-BE49-F238E27FC236}">
                <a16:creationId xmlns:a16="http://schemas.microsoft.com/office/drawing/2014/main" id="{2699B027-9860-235E-7F4B-D53A48ADAB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4518" y="3197923"/>
            <a:ext cx="1308100" cy="2380643"/>
          </a:xfrm>
          <a:prstGeom prst="rect">
            <a:avLst/>
          </a:prstGeom>
        </p:spPr>
      </p:pic>
      <p:pic>
        <p:nvPicPr>
          <p:cNvPr id="16" name="图片 15">
            <a:extLst>
              <a:ext uri="{FF2B5EF4-FFF2-40B4-BE49-F238E27FC236}">
                <a16:creationId xmlns:a16="http://schemas.microsoft.com/office/drawing/2014/main" id="{5F42A4E7-AE9C-7DF6-82A4-5382D7D8E0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7686" y="1378205"/>
            <a:ext cx="4915153" cy="120656"/>
          </a:xfrm>
          <a:prstGeom prst="rect">
            <a:avLst/>
          </a:prstGeom>
        </p:spPr>
      </p:pic>
    </p:spTree>
    <p:custDataLst>
      <p:tags r:id="rId1"/>
    </p:custDataLst>
    <p:extLst>
      <p:ext uri="{BB962C8B-B14F-4D97-AF65-F5344CB8AC3E}">
        <p14:creationId xmlns:p14="http://schemas.microsoft.com/office/powerpoint/2010/main" val="2474936742"/>
      </p:ext>
    </p:extLst>
  </p:cSld>
  <p:clrMapOvr>
    <a:masterClrMapping/>
  </p:clrMapOvr>
  <p:transition spd="med" advClick="0" advTm="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3184783"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~/Desktop/</a:t>
            </a:r>
            <a:r>
              <a:rPr lang="en-US" altLang="zh-CN" sz="1400" dirty="0" err="1">
                <a:solidFill>
                  <a:srgbClr val="56505B"/>
                </a:solidFill>
                <a:latin typeface="微软雅黑" panose="020B0503020204020204" pitchFamily="34" charset="-122"/>
                <a:ea typeface="微软雅黑" panose="020B0503020204020204" pitchFamily="34" charset="-122"/>
                <a:sym typeface="+mn-ea"/>
              </a:rPr>
              <a:t>pyorbbecsdk</a:t>
            </a:r>
            <a:r>
              <a:rPr lang="en-US" altLang="zh-CN" sz="1400" dirty="0">
                <a:solidFill>
                  <a:srgbClr val="56505B"/>
                </a:solidFill>
                <a:latin typeface="微软雅黑" panose="020B0503020204020204" pitchFamily="34" charset="-122"/>
                <a:ea typeface="微软雅黑" panose="020B0503020204020204" pitchFamily="34" charset="-122"/>
                <a:sym typeface="+mn-ea"/>
              </a:rPr>
              <a:t>/examples</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pic>
        <p:nvPicPr>
          <p:cNvPr id="3" name="图片 2">
            <a:extLst>
              <a:ext uri="{FF2B5EF4-FFF2-40B4-BE49-F238E27FC236}">
                <a16:creationId xmlns:a16="http://schemas.microsoft.com/office/drawing/2014/main" id="{1AC8593D-6300-AEB7-BEA6-8422D13DB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405" y="1316172"/>
            <a:ext cx="3702952" cy="3643364"/>
          </a:xfrm>
          <a:prstGeom prst="rect">
            <a:avLst/>
          </a:prstGeom>
        </p:spPr>
      </p:pic>
      <p:pic>
        <p:nvPicPr>
          <p:cNvPr id="5" name="图片 4">
            <a:extLst>
              <a:ext uri="{FF2B5EF4-FFF2-40B4-BE49-F238E27FC236}">
                <a16:creationId xmlns:a16="http://schemas.microsoft.com/office/drawing/2014/main" id="{18A14289-A8B9-6976-6221-4D3CDC1EE0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077" y="946840"/>
            <a:ext cx="4892997" cy="251784"/>
          </a:xfrm>
          <a:prstGeom prst="rect">
            <a:avLst/>
          </a:prstGeom>
        </p:spPr>
      </p:pic>
      <p:sp>
        <p:nvSpPr>
          <p:cNvPr id="12" name="文本框 11">
            <a:extLst>
              <a:ext uri="{FF2B5EF4-FFF2-40B4-BE49-F238E27FC236}">
                <a16:creationId xmlns:a16="http://schemas.microsoft.com/office/drawing/2014/main" id="{51E4205E-9BA7-CAD7-B10B-C0D964DC77BC}"/>
              </a:ext>
            </a:extLst>
          </p:cNvPr>
          <p:cNvSpPr txBox="1"/>
          <p:nvPr/>
        </p:nvSpPr>
        <p:spPr>
          <a:xfrm>
            <a:off x="5931096" y="946840"/>
            <a:ext cx="5655315" cy="369332"/>
          </a:xfrm>
          <a:prstGeom prst="rect">
            <a:avLst/>
          </a:prstGeom>
          <a:noFill/>
        </p:spPr>
        <p:txBody>
          <a:bodyPr wrap="square" rtlCol="0">
            <a:spAutoFit/>
          </a:bodyPr>
          <a:lstStyle/>
          <a:p>
            <a:r>
              <a:rPr lang="zh-CN" altLang="en-US" dirty="0"/>
              <a:t>到达拍照点后，小车会执行机械臂和相机的脚本程序</a:t>
            </a:r>
          </a:p>
        </p:txBody>
      </p:sp>
      <p:pic>
        <p:nvPicPr>
          <p:cNvPr id="17" name="图片 16">
            <a:extLst>
              <a:ext uri="{FF2B5EF4-FFF2-40B4-BE49-F238E27FC236}">
                <a16:creationId xmlns:a16="http://schemas.microsoft.com/office/drawing/2014/main" id="{7E8A9A69-0295-62C6-AA13-0472271FFD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2079" y="1694315"/>
            <a:ext cx="3428485" cy="3347497"/>
          </a:xfrm>
          <a:prstGeom prst="rect">
            <a:avLst/>
          </a:prstGeom>
        </p:spPr>
      </p:pic>
      <p:sp>
        <p:nvSpPr>
          <p:cNvPr id="18" name="文本框 17">
            <a:extLst>
              <a:ext uri="{FF2B5EF4-FFF2-40B4-BE49-F238E27FC236}">
                <a16:creationId xmlns:a16="http://schemas.microsoft.com/office/drawing/2014/main" id="{0379D0ED-4366-1E23-FA4C-0265F6F73DEF}"/>
              </a:ext>
            </a:extLst>
          </p:cNvPr>
          <p:cNvSpPr txBox="1"/>
          <p:nvPr/>
        </p:nvSpPr>
        <p:spPr>
          <a:xfrm>
            <a:off x="605155" y="5191626"/>
            <a:ext cx="3996924" cy="369332"/>
          </a:xfrm>
          <a:prstGeom prst="rect">
            <a:avLst/>
          </a:prstGeom>
          <a:noFill/>
        </p:spPr>
        <p:txBody>
          <a:bodyPr wrap="square" rtlCol="0">
            <a:spAutoFit/>
          </a:bodyPr>
          <a:lstStyle/>
          <a:p>
            <a:r>
              <a:rPr lang="zh-CN" altLang="en-US" dirty="0"/>
              <a:t>启动相机</a:t>
            </a:r>
            <a:r>
              <a:rPr lang="en-US" altLang="zh-CN" dirty="0"/>
              <a:t>pipeline</a:t>
            </a:r>
            <a:r>
              <a:rPr lang="zh-CN" altLang="en-US" dirty="0"/>
              <a:t>，连接机械臂</a:t>
            </a:r>
          </a:p>
        </p:txBody>
      </p:sp>
      <p:sp>
        <p:nvSpPr>
          <p:cNvPr id="19" name="文本框 18">
            <a:extLst>
              <a:ext uri="{FF2B5EF4-FFF2-40B4-BE49-F238E27FC236}">
                <a16:creationId xmlns:a16="http://schemas.microsoft.com/office/drawing/2014/main" id="{3241BCEA-0E07-DCC6-821D-7A5AFD63ACF9}"/>
              </a:ext>
            </a:extLst>
          </p:cNvPr>
          <p:cNvSpPr txBox="1"/>
          <p:nvPr/>
        </p:nvSpPr>
        <p:spPr>
          <a:xfrm>
            <a:off x="4891352" y="5191626"/>
            <a:ext cx="3996924" cy="369332"/>
          </a:xfrm>
          <a:prstGeom prst="rect">
            <a:avLst/>
          </a:prstGeom>
          <a:noFill/>
        </p:spPr>
        <p:txBody>
          <a:bodyPr wrap="square" rtlCol="0">
            <a:spAutoFit/>
          </a:bodyPr>
          <a:lstStyle/>
          <a:p>
            <a:r>
              <a:rPr lang="zh-CN" altLang="en-US" dirty="0"/>
              <a:t>设置机械臂到达的位姿</a:t>
            </a:r>
          </a:p>
        </p:txBody>
      </p:sp>
      <p:pic>
        <p:nvPicPr>
          <p:cNvPr id="21" name="图片 20">
            <a:extLst>
              <a:ext uri="{FF2B5EF4-FFF2-40B4-BE49-F238E27FC236}">
                <a16:creationId xmlns:a16="http://schemas.microsoft.com/office/drawing/2014/main" id="{C08D279E-B658-C580-69ED-60D8FBF5F9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2909" y="2578164"/>
            <a:ext cx="3225966" cy="2381372"/>
          </a:xfrm>
          <a:prstGeom prst="rect">
            <a:avLst/>
          </a:prstGeom>
        </p:spPr>
      </p:pic>
      <p:sp>
        <p:nvSpPr>
          <p:cNvPr id="22" name="文本框 21">
            <a:extLst>
              <a:ext uri="{FF2B5EF4-FFF2-40B4-BE49-F238E27FC236}">
                <a16:creationId xmlns:a16="http://schemas.microsoft.com/office/drawing/2014/main" id="{89131814-7C9A-BFB0-1000-DD4E0353891D}"/>
              </a:ext>
            </a:extLst>
          </p:cNvPr>
          <p:cNvSpPr txBox="1"/>
          <p:nvPr/>
        </p:nvSpPr>
        <p:spPr>
          <a:xfrm>
            <a:off x="8532909" y="5159360"/>
            <a:ext cx="3996924" cy="369332"/>
          </a:xfrm>
          <a:prstGeom prst="rect">
            <a:avLst/>
          </a:prstGeom>
          <a:noFill/>
        </p:spPr>
        <p:txBody>
          <a:bodyPr wrap="square" rtlCol="0">
            <a:spAutoFit/>
          </a:bodyPr>
          <a:lstStyle/>
          <a:p>
            <a:r>
              <a:rPr lang="zh-CN" altLang="en-US" dirty="0"/>
              <a:t>机械臂位姿归零，关闭连接</a:t>
            </a:r>
          </a:p>
        </p:txBody>
      </p:sp>
    </p:spTree>
    <p:custDataLst>
      <p:tags r:id="rId1"/>
    </p:custDataLst>
    <p:extLst>
      <p:ext uri="{BB962C8B-B14F-4D97-AF65-F5344CB8AC3E}">
        <p14:creationId xmlns:p14="http://schemas.microsoft.com/office/powerpoint/2010/main" val="2254849863"/>
      </p:ext>
    </p:extLst>
  </p:cSld>
  <p:clrMapOvr>
    <a:masterClrMapping/>
  </p:clrMapOvr>
  <p:transition spd="med" advClick="0"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646619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path_mark_plugin</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/path_mark_plugin.cpp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pic>
        <p:nvPicPr>
          <p:cNvPr id="8" name="图片 7">
            <a:extLst>
              <a:ext uri="{FF2B5EF4-FFF2-40B4-BE49-F238E27FC236}">
                <a16:creationId xmlns:a16="http://schemas.microsoft.com/office/drawing/2014/main" id="{D8F5DBA1-24AC-633F-112C-49ADA49DAC95}"/>
              </a:ext>
            </a:extLst>
          </p:cNvPr>
          <p:cNvPicPr>
            <a:picLocks noChangeAspect="1"/>
          </p:cNvPicPr>
          <p:nvPr/>
        </p:nvPicPr>
        <p:blipFill>
          <a:blip r:embed="rId4"/>
          <a:stretch>
            <a:fillRect/>
          </a:stretch>
        </p:blipFill>
        <p:spPr>
          <a:xfrm>
            <a:off x="540289" y="896543"/>
            <a:ext cx="2292468" cy="4616687"/>
          </a:xfrm>
          <a:prstGeom prst="rect">
            <a:avLst/>
          </a:prstGeom>
        </p:spPr>
      </p:pic>
      <p:sp>
        <p:nvSpPr>
          <p:cNvPr id="9" name="文本框 8">
            <a:extLst>
              <a:ext uri="{FF2B5EF4-FFF2-40B4-BE49-F238E27FC236}">
                <a16:creationId xmlns:a16="http://schemas.microsoft.com/office/drawing/2014/main" id="{5875C878-5C2F-614C-8403-55578EE03315}"/>
              </a:ext>
            </a:extLst>
          </p:cNvPr>
          <p:cNvSpPr txBox="1"/>
          <p:nvPr/>
        </p:nvSpPr>
        <p:spPr>
          <a:xfrm>
            <a:off x="3408516" y="4432175"/>
            <a:ext cx="3646024" cy="1015663"/>
          </a:xfrm>
          <a:prstGeom prst="rect">
            <a:avLst/>
          </a:prstGeom>
          <a:noFill/>
        </p:spPr>
        <p:txBody>
          <a:bodyPr wrap="square" rtlCol="0">
            <a:spAutoFit/>
          </a:bodyPr>
          <a:lstStyle/>
          <a:p>
            <a:r>
              <a:rPr lang="zh-CN" altLang="en-US" sz="1200" dirty="0"/>
              <a:t>首先需要对行数进行统计，在最后一行插入新行，接着开始往表格里填入消息，由于第一列是复选框，不是数据，所以需要新建一个</a:t>
            </a:r>
            <a:r>
              <a:rPr lang="en-US" altLang="zh-CN" sz="1200" dirty="0"/>
              <a:t>item</a:t>
            </a:r>
            <a:r>
              <a:rPr lang="zh-CN" altLang="en-US" sz="1200" dirty="0"/>
              <a:t>存放，同时设置为未选中，再将这个</a:t>
            </a:r>
            <a:r>
              <a:rPr lang="en-US" altLang="zh-CN" sz="1200" dirty="0"/>
              <a:t>item</a:t>
            </a:r>
            <a:r>
              <a:rPr lang="zh-CN" altLang="en-US" sz="1200" dirty="0"/>
              <a:t>放到表格的第一列中。</a:t>
            </a:r>
            <a:r>
              <a:rPr lang="en-US" altLang="zh-CN" sz="1200" dirty="0"/>
              <a:t>x</a:t>
            </a:r>
            <a:r>
              <a:rPr lang="zh-CN" altLang="en-US" sz="1200" dirty="0"/>
              <a:t>、</a:t>
            </a:r>
            <a:r>
              <a:rPr lang="en-US" altLang="zh-CN" sz="1200" dirty="0"/>
              <a:t>y</a:t>
            </a:r>
            <a:r>
              <a:rPr lang="zh-CN" altLang="en-US" sz="1200" dirty="0"/>
              <a:t>、</a:t>
            </a:r>
            <a:r>
              <a:rPr lang="en-US" altLang="zh-CN" sz="1200" dirty="0"/>
              <a:t>yaw</a:t>
            </a:r>
            <a:r>
              <a:rPr lang="zh-CN" altLang="en-US" sz="1200" dirty="0"/>
              <a:t>是数据，直接放入行的相应位置即可。</a:t>
            </a:r>
            <a:endParaRPr lang="en-US" altLang="zh-CN" sz="1200" dirty="0"/>
          </a:p>
        </p:txBody>
      </p:sp>
      <p:sp>
        <p:nvSpPr>
          <p:cNvPr id="2" name="文本框 1">
            <a:extLst>
              <a:ext uri="{FF2B5EF4-FFF2-40B4-BE49-F238E27FC236}">
                <a16:creationId xmlns:a16="http://schemas.microsoft.com/office/drawing/2014/main" id="{5D559D57-CF10-9894-1332-599754E30E3D}"/>
              </a:ext>
            </a:extLst>
          </p:cNvPr>
          <p:cNvSpPr txBox="1"/>
          <p:nvPr/>
        </p:nvSpPr>
        <p:spPr>
          <a:xfrm>
            <a:off x="3242627" y="1107290"/>
            <a:ext cx="4277110" cy="276999"/>
          </a:xfrm>
          <a:prstGeom prst="rect">
            <a:avLst/>
          </a:prstGeom>
          <a:noFill/>
        </p:spPr>
        <p:txBody>
          <a:bodyPr wrap="square" rtlCol="0">
            <a:spAutoFit/>
          </a:bodyPr>
          <a:lstStyle/>
          <a:p>
            <a:r>
              <a:rPr lang="zh-CN" altLang="en-US" sz="1200" dirty="0"/>
              <a:t>订阅</a:t>
            </a:r>
            <a:r>
              <a:rPr lang="en-US" altLang="zh-CN" sz="1200" dirty="0" err="1"/>
              <a:t>my_pose_topic</a:t>
            </a:r>
            <a:r>
              <a:rPr lang="zh-CN" altLang="en-US" sz="1200" dirty="0"/>
              <a:t>话题，触发</a:t>
            </a:r>
            <a:r>
              <a:rPr lang="en-US" altLang="zh-CN" sz="1200" dirty="0" err="1"/>
              <a:t>write_pose</a:t>
            </a:r>
            <a:r>
              <a:rPr lang="zh-CN" altLang="en-US" sz="1200" dirty="0"/>
              <a:t>函数</a:t>
            </a:r>
          </a:p>
        </p:txBody>
      </p:sp>
      <p:pic>
        <p:nvPicPr>
          <p:cNvPr id="5" name="图片 4">
            <a:extLst>
              <a:ext uri="{FF2B5EF4-FFF2-40B4-BE49-F238E27FC236}">
                <a16:creationId xmlns:a16="http://schemas.microsoft.com/office/drawing/2014/main" id="{4EA085A3-8AC1-4CE6-87F5-5876F813CB59}"/>
              </a:ext>
            </a:extLst>
          </p:cNvPr>
          <p:cNvPicPr>
            <a:picLocks noChangeAspect="1"/>
          </p:cNvPicPr>
          <p:nvPr/>
        </p:nvPicPr>
        <p:blipFill>
          <a:blip r:embed="rId5"/>
          <a:stretch>
            <a:fillRect/>
          </a:stretch>
        </p:blipFill>
        <p:spPr>
          <a:xfrm>
            <a:off x="3298235" y="919453"/>
            <a:ext cx="4858000" cy="209561"/>
          </a:xfrm>
          <a:prstGeom prst="rect">
            <a:avLst/>
          </a:prstGeom>
        </p:spPr>
      </p:pic>
      <p:cxnSp>
        <p:nvCxnSpPr>
          <p:cNvPr id="7" name="直接箭头连接符 6">
            <a:extLst>
              <a:ext uri="{FF2B5EF4-FFF2-40B4-BE49-F238E27FC236}">
                <a16:creationId xmlns:a16="http://schemas.microsoft.com/office/drawing/2014/main" id="{10D8AB3A-275B-5556-537C-A68105D37EEE}"/>
              </a:ext>
            </a:extLst>
          </p:cNvPr>
          <p:cNvCxnSpPr>
            <a:cxnSpLocks/>
          </p:cNvCxnSpPr>
          <p:nvPr/>
        </p:nvCxnSpPr>
        <p:spPr>
          <a:xfrm flipH="1">
            <a:off x="4289258" y="1107290"/>
            <a:ext cx="2147637" cy="3896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图片 11">
            <a:extLst>
              <a:ext uri="{FF2B5EF4-FFF2-40B4-BE49-F238E27FC236}">
                <a16:creationId xmlns:a16="http://schemas.microsoft.com/office/drawing/2014/main" id="{5C2BFA1B-F7B6-69FA-0655-9725A74F8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2757" y="1496977"/>
            <a:ext cx="5144180" cy="2778015"/>
          </a:xfrm>
          <a:prstGeom prst="rect">
            <a:avLst/>
          </a:prstGeom>
        </p:spPr>
      </p:pic>
      <p:sp>
        <p:nvSpPr>
          <p:cNvPr id="16" name="文本框 15">
            <a:extLst>
              <a:ext uri="{FF2B5EF4-FFF2-40B4-BE49-F238E27FC236}">
                <a16:creationId xmlns:a16="http://schemas.microsoft.com/office/drawing/2014/main" id="{E932AA0E-5F9E-B532-D15C-CF025176A5C5}"/>
              </a:ext>
            </a:extLst>
          </p:cNvPr>
          <p:cNvSpPr txBox="1"/>
          <p:nvPr/>
        </p:nvSpPr>
        <p:spPr>
          <a:xfrm>
            <a:off x="7730289" y="2159668"/>
            <a:ext cx="3994486" cy="738664"/>
          </a:xfrm>
          <a:prstGeom prst="rect">
            <a:avLst/>
          </a:prstGeom>
          <a:noFill/>
        </p:spPr>
        <p:txBody>
          <a:bodyPr wrap="square" rtlCol="0">
            <a:spAutoFit/>
          </a:bodyPr>
          <a:lstStyle/>
          <a:p>
            <a:r>
              <a:rPr lang="en-US" altLang="zh-CN" sz="1400" dirty="0" err="1"/>
              <a:t>write_pose</a:t>
            </a:r>
            <a:r>
              <a:rPr lang="zh-CN" altLang="en-US" sz="1400" dirty="0"/>
              <a:t>的作用是：不断的将</a:t>
            </a:r>
            <a:r>
              <a:rPr lang="en-US" altLang="zh-CN" sz="1400" dirty="0" err="1"/>
              <a:t>my_pose_topic</a:t>
            </a:r>
            <a:r>
              <a:rPr lang="zh-CN" altLang="en-US" sz="1400" dirty="0"/>
              <a:t>这个话题上发布的小车实时坐标添加到插件的表格中</a:t>
            </a:r>
          </a:p>
        </p:txBody>
      </p:sp>
    </p:spTree>
    <p:custDataLst>
      <p:tags r:id="rId1"/>
    </p:custDataLst>
    <p:extLst>
      <p:ext uri="{BB962C8B-B14F-4D97-AF65-F5344CB8AC3E}">
        <p14:creationId xmlns:p14="http://schemas.microsoft.com/office/powerpoint/2010/main" val="2894465686"/>
      </p:ext>
    </p:extLst>
  </p:cSld>
  <p:clrMapOvr>
    <a:masterClrMapping/>
  </p:clrMapOvr>
  <p:transition spd="med" advClick="0"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594515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path_server</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/record_path_node.cpp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pic>
        <p:nvPicPr>
          <p:cNvPr id="11" name="图片 10">
            <a:extLst>
              <a:ext uri="{FF2B5EF4-FFF2-40B4-BE49-F238E27FC236}">
                <a16:creationId xmlns:a16="http://schemas.microsoft.com/office/drawing/2014/main" id="{9925E562-8F82-517C-C59C-77106DCB141C}"/>
              </a:ext>
            </a:extLst>
          </p:cNvPr>
          <p:cNvPicPr>
            <a:picLocks noChangeAspect="1"/>
          </p:cNvPicPr>
          <p:nvPr/>
        </p:nvPicPr>
        <p:blipFill>
          <a:blip r:embed="rId4"/>
          <a:stretch>
            <a:fillRect/>
          </a:stretch>
        </p:blipFill>
        <p:spPr>
          <a:xfrm>
            <a:off x="749300" y="1111692"/>
            <a:ext cx="1629516" cy="3739227"/>
          </a:xfrm>
          <a:prstGeom prst="rect">
            <a:avLst/>
          </a:prstGeom>
        </p:spPr>
      </p:pic>
      <p:sp>
        <p:nvSpPr>
          <p:cNvPr id="21" name="文本框 20">
            <a:extLst>
              <a:ext uri="{FF2B5EF4-FFF2-40B4-BE49-F238E27FC236}">
                <a16:creationId xmlns:a16="http://schemas.microsoft.com/office/drawing/2014/main" id="{589A8A6D-5A21-1EB6-1002-C0C481A63A1A}"/>
              </a:ext>
            </a:extLst>
          </p:cNvPr>
          <p:cNvSpPr txBox="1"/>
          <p:nvPr/>
        </p:nvSpPr>
        <p:spPr>
          <a:xfrm>
            <a:off x="605155" y="5132409"/>
            <a:ext cx="1674829" cy="253916"/>
          </a:xfrm>
          <a:prstGeom prst="rect">
            <a:avLst/>
          </a:prstGeom>
          <a:noFill/>
        </p:spPr>
        <p:txBody>
          <a:bodyPr wrap="square" rtlCol="0">
            <a:spAutoFit/>
          </a:bodyPr>
          <a:lstStyle/>
          <a:p>
            <a:r>
              <a:rPr lang="en-US" altLang="zh-CN" sz="1050" dirty="0" err="1"/>
              <a:t>default_track_point.track</a:t>
            </a:r>
            <a:endParaRPr lang="zh-CN" altLang="en-US" sz="1050" dirty="0"/>
          </a:p>
        </p:txBody>
      </p:sp>
      <p:sp>
        <p:nvSpPr>
          <p:cNvPr id="6" name="文本框 5">
            <a:extLst>
              <a:ext uri="{FF2B5EF4-FFF2-40B4-BE49-F238E27FC236}">
                <a16:creationId xmlns:a16="http://schemas.microsoft.com/office/drawing/2014/main" id="{E2C3990C-125E-FD45-DF54-0DE02E42C5A4}"/>
              </a:ext>
            </a:extLst>
          </p:cNvPr>
          <p:cNvSpPr txBox="1"/>
          <p:nvPr/>
        </p:nvSpPr>
        <p:spPr>
          <a:xfrm>
            <a:off x="3001783" y="4982368"/>
            <a:ext cx="5142531" cy="461665"/>
          </a:xfrm>
          <a:prstGeom prst="rect">
            <a:avLst/>
          </a:prstGeom>
          <a:noFill/>
        </p:spPr>
        <p:txBody>
          <a:bodyPr wrap="square" rtlCol="0">
            <a:spAutoFit/>
          </a:bodyPr>
          <a:lstStyle/>
          <a:p>
            <a:r>
              <a:rPr lang="zh-CN" altLang="en-US" sz="1200" dirty="0"/>
              <a:t>收到一个点就发布一个点，发布到</a:t>
            </a:r>
            <a:r>
              <a:rPr lang="en-US" altLang="zh-CN" sz="1200" dirty="0" err="1"/>
              <a:t>my_pose_topic</a:t>
            </a:r>
            <a:r>
              <a:rPr lang="zh-CN" altLang="en-US" sz="1200" dirty="0"/>
              <a:t>话题上</a:t>
            </a:r>
          </a:p>
          <a:p>
            <a:endParaRPr lang="zh-CN" altLang="en-US" sz="1200" dirty="0"/>
          </a:p>
        </p:txBody>
      </p:sp>
      <p:pic>
        <p:nvPicPr>
          <p:cNvPr id="8" name="图片 7">
            <a:extLst>
              <a:ext uri="{FF2B5EF4-FFF2-40B4-BE49-F238E27FC236}">
                <a16:creationId xmlns:a16="http://schemas.microsoft.com/office/drawing/2014/main" id="{1166E793-8730-1747-0FC0-CBFEC4710885}"/>
              </a:ext>
            </a:extLst>
          </p:cNvPr>
          <p:cNvPicPr>
            <a:picLocks noChangeAspect="1"/>
          </p:cNvPicPr>
          <p:nvPr/>
        </p:nvPicPr>
        <p:blipFill>
          <a:blip r:embed="rId5"/>
          <a:stretch>
            <a:fillRect/>
          </a:stretch>
        </p:blipFill>
        <p:spPr>
          <a:xfrm>
            <a:off x="2847368" y="1536635"/>
            <a:ext cx="5296946" cy="172564"/>
          </a:xfrm>
          <a:prstGeom prst="rect">
            <a:avLst/>
          </a:prstGeom>
        </p:spPr>
      </p:pic>
      <p:pic>
        <p:nvPicPr>
          <p:cNvPr id="13" name="图片 12">
            <a:extLst>
              <a:ext uri="{FF2B5EF4-FFF2-40B4-BE49-F238E27FC236}">
                <a16:creationId xmlns:a16="http://schemas.microsoft.com/office/drawing/2014/main" id="{2C1A8D4A-5070-1EFC-45BC-A85B9B42E2D2}"/>
              </a:ext>
            </a:extLst>
          </p:cNvPr>
          <p:cNvPicPr>
            <a:picLocks noChangeAspect="1"/>
          </p:cNvPicPr>
          <p:nvPr/>
        </p:nvPicPr>
        <p:blipFill>
          <a:blip r:embed="rId6"/>
          <a:stretch>
            <a:fillRect/>
          </a:stretch>
        </p:blipFill>
        <p:spPr>
          <a:xfrm>
            <a:off x="2887351" y="1035352"/>
            <a:ext cx="4940554" cy="190510"/>
          </a:xfrm>
          <a:prstGeom prst="rect">
            <a:avLst/>
          </a:prstGeom>
        </p:spPr>
      </p:pic>
      <p:pic>
        <p:nvPicPr>
          <p:cNvPr id="5" name="图片 4">
            <a:extLst>
              <a:ext uri="{FF2B5EF4-FFF2-40B4-BE49-F238E27FC236}">
                <a16:creationId xmlns:a16="http://schemas.microsoft.com/office/drawing/2014/main" id="{6E4B5814-FFD9-E4EF-ABE3-3B521BDACA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6562" y="1781376"/>
            <a:ext cx="6439231" cy="3238666"/>
          </a:xfrm>
          <a:prstGeom prst="rect">
            <a:avLst/>
          </a:prstGeom>
        </p:spPr>
      </p:pic>
      <p:sp>
        <p:nvSpPr>
          <p:cNvPr id="7" name="文本框 6">
            <a:extLst>
              <a:ext uri="{FF2B5EF4-FFF2-40B4-BE49-F238E27FC236}">
                <a16:creationId xmlns:a16="http://schemas.microsoft.com/office/drawing/2014/main" id="{55AA7D75-FFB4-A2B4-F614-436E013C518A}"/>
              </a:ext>
            </a:extLst>
          </p:cNvPr>
          <p:cNvSpPr txBox="1"/>
          <p:nvPr/>
        </p:nvSpPr>
        <p:spPr>
          <a:xfrm>
            <a:off x="2847368" y="1237120"/>
            <a:ext cx="7174937" cy="276999"/>
          </a:xfrm>
          <a:prstGeom prst="rect">
            <a:avLst/>
          </a:prstGeom>
          <a:noFill/>
        </p:spPr>
        <p:txBody>
          <a:bodyPr wrap="square" rtlCol="0">
            <a:spAutoFit/>
          </a:bodyPr>
          <a:lstStyle/>
          <a:p>
            <a:r>
              <a:rPr lang="en-US" altLang="zh-CN" sz="1200" dirty="0" err="1"/>
              <a:t>point_sub</a:t>
            </a:r>
            <a:r>
              <a:rPr lang="en-US" altLang="zh-CN" sz="1200" dirty="0"/>
              <a:t>_</a:t>
            </a:r>
            <a:r>
              <a:rPr lang="zh-CN" altLang="en-US" sz="1200" dirty="0"/>
              <a:t>订阅的是在</a:t>
            </a:r>
            <a:r>
              <a:rPr lang="en-US" altLang="zh-CN" sz="1200" dirty="0"/>
              <a:t>record_path_node.cpp</a:t>
            </a:r>
            <a:r>
              <a:rPr lang="zh-CN" altLang="en-US" sz="1200" dirty="0"/>
              <a:t>中发布的</a:t>
            </a:r>
            <a:r>
              <a:rPr lang="en-US" altLang="zh-CN" sz="1200" dirty="0" err="1"/>
              <a:t>point_pub</a:t>
            </a:r>
            <a:r>
              <a:rPr lang="en-US" altLang="zh-CN" sz="1200" dirty="0"/>
              <a:t>_</a:t>
            </a:r>
            <a:endParaRPr lang="zh-CN" altLang="en-US" sz="1200" dirty="0"/>
          </a:p>
        </p:txBody>
      </p:sp>
      <p:cxnSp>
        <p:nvCxnSpPr>
          <p:cNvPr id="18" name="直接箭头连接符 17">
            <a:extLst>
              <a:ext uri="{FF2B5EF4-FFF2-40B4-BE49-F238E27FC236}">
                <a16:creationId xmlns:a16="http://schemas.microsoft.com/office/drawing/2014/main" id="{041651A4-4C59-A76A-57A2-02D8AE3C9F94}"/>
              </a:ext>
            </a:extLst>
          </p:cNvPr>
          <p:cNvCxnSpPr/>
          <p:nvPr/>
        </p:nvCxnSpPr>
        <p:spPr>
          <a:xfrm flipH="1">
            <a:off x="1973180" y="3140242"/>
            <a:ext cx="27612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文本框 18">
            <a:extLst>
              <a:ext uri="{FF2B5EF4-FFF2-40B4-BE49-F238E27FC236}">
                <a16:creationId xmlns:a16="http://schemas.microsoft.com/office/drawing/2014/main" id="{F56B3369-7FB3-727A-9C27-6D2231A84316}"/>
              </a:ext>
            </a:extLst>
          </p:cNvPr>
          <p:cNvSpPr txBox="1"/>
          <p:nvPr/>
        </p:nvSpPr>
        <p:spPr>
          <a:xfrm>
            <a:off x="8373978" y="2518726"/>
            <a:ext cx="3392905" cy="738664"/>
          </a:xfrm>
          <a:prstGeom prst="rect">
            <a:avLst/>
          </a:prstGeom>
          <a:noFill/>
        </p:spPr>
        <p:txBody>
          <a:bodyPr wrap="square" rtlCol="0">
            <a:spAutoFit/>
          </a:bodyPr>
          <a:lstStyle/>
          <a:p>
            <a:r>
              <a:rPr lang="en-US" altLang="zh-CN" sz="1400" dirty="0" err="1"/>
              <a:t>record_data_point</a:t>
            </a:r>
            <a:r>
              <a:rPr lang="zh-CN" altLang="en-US" sz="1400" dirty="0"/>
              <a:t>的作用是：小车在行进过程中，不断的将小车的坐标发送到</a:t>
            </a:r>
            <a:r>
              <a:rPr lang="en-US" altLang="zh-CN" sz="1400" dirty="0" err="1"/>
              <a:t>my_pose_topic</a:t>
            </a:r>
            <a:r>
              <a:rPr lang="zh-CN" altLang="en-US" sz="1400" dirty="0"/>
              <a:t>这个话题上</a:t>
            </a:r>
          </a:p>
        </p:txBody>
      </p:sp>
    </p:spTree>
    <p:custDataLst>
      <p:tags r:id="rId1"/>
    </p:custDataLst>
    <p:extLst>
      <p:ext uri="{BB962C8B-B14F-4D97-AF65-F5344CB8AC3E}">
        <p14:creationId xmlns:p14="http://schemas.microsoft.com/office/powerpoint/2010/main" val="3610735133"/>
      </p:ext>
    </p:extLst>
  </p:cSld>
  <p:clrMapOvr>
    <a:masterClrMapping/>
  </p:clrMapOvr>
  <p:transition spd="med" advClick="0"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594515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path_server</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/record_path_node.cpp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sp>
        <p:nvSpPr>
          <p:cNvPr id="21" name="文本框 20">
            <a:extLst>
              <a:ext uri="{FF2B5EF4-FFF2-40B4-BE49-F238E27FC236}">
                <a16:creationId xmlns:a16="http://schemas.microsoft.com/office/drawing/2014/main" id="{589A8A6D-5A21-1EB6-1002-C0C481A63A1A}"/>
              </a:ext>
            </a:extLst>
          </p:cNvPr>
          <p:cNvSpPr txBox="1"/>
          <p:nvPr/>
        </p:nvSpPr>
        <p:spPr>
          <a:xfrm>
            <a:off x="521458" y="6237286"/>
            <a:ext cx="1967696" cy="261610"/>
          </a:xfrm>
          <a:prstGeom prst="rect">
            <a:avLst/>
          </a:prstGeom>
          <a:noFill/>
        </p:spPr>
        <p:txBody>
          <a:bodyPr wrap="square" rtlCol="0">
            <a:spAutoFit/>
          </a:bodyPr>
          <a:lstStyle/>
          <a:p>
            <a:r>
              <a:rPr lang="en-US" altLang="zh-CN" sz="1100" dirty="0" err="1"/>
              <a:t>default_photo_point.point</a:t>
            </a:r>
            <a:endParaRPr lang="zh-CN" altLang="en-US" sz="1100" dirty="0"/>
          </a:p>
        </p:txBody>
      </p:sp>
      <p:pic>
        <p:nvPicPr>
          <p:cNvPr id="16" name="图片 15">
            <a:extLst>
              <a:ext uri="{FF2B5EF4-FFF2-40B4-BE49-F238E27FC236}">
                <a16:creationId xmlns:a16="http://schemas.microsoft.com/office/drawing/2014/main" id="{8678E231-C734-0B9A-D56E-A4816AEADD8F}"/>
              </a:ext>
            </a:extLst>
          </p:cNvPr>
          <p:cNvPicPr>
            <a:picLocks noChangeAspect="1"/>
          </p:cNvPicPr>
          <p:nvPr/>
        </p:nvPicPr>
        <p:blipFill rotWithShape="1">
          <a:blip r:embed="rId4">
            <a:extLst>
              <a:ext uri="{28A0092B-C50C-407E-A947-70E740481C1C}">
                <a14:useLocalDpi xmlns:a14="http://schemas.microsoft.com/office/drawing/2010/main" val="0"/>
              </a:ext>
            </a:extLst>
          </a:blip>
          <a:srcRect r="22060"/>
          <a:stretch/>
        </p:blipFill>
        <p:spPr>
          <a:xfrm>
            <a:off x="3133302" y="1343003"/>
            <a:ext cx="4825174" cy="3874265"/>
          </a:xfrm>
          <a:prstGeom prst="rect">
            <a:avLst/>
          </a:prstGeom>
        </p:spPr>
      </p:pic>
      <p:pic>
        <p:nvPicPr>
          <p:cNvPr id="4" name="图片 3">
            <a:extLst>
              <a:ext uri="{FF2B5EF4-FFF2-40B4-BE49-F238E27FC236}">
                <a16:creationId xmlns:a16="http://schemas.microsoft.com/office/drawing/2014/main" id="{1DC85D5F-5777-36EC-197B-392915D81C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3923" y="875269"/>
            <a:ext cx="5321573" cy="177809"/>
          </a:xfrm>
          <a:prstGeom prst="rect">
            <a:avLst/>
          </a:prstGeom>
        </p:spPr>
      </p:pic>
      <p:cxnSp>
        <p:nvCxnSpPr>
          <p:cNvPr id="17" name="直接箭头连接符 16">
            <a:extLst>
              <a:ext uri="{FF2B5EF4-FFF2-40B4-BE49-F238E27FC236}">
                <a16:creationId xmlns:a16="http://schemas.microsoft.com/office/drawing/2014/main" id="{6E986859-554F-A9B6-3077-23D1E1B6F4ED}"/>
              </a:ext>
            </a:extLst>
          </p:cNvPr>
          <p:cNvCxnSpPr/>
          <p:nvPr/>
        </p:nvCxnSpPr>
        <p:spPr>
          <a:xfrm flipH="1">
            <a:off x="4415589" y="1053078"/>
            <a:ext cx="2833437" cy="294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图片 18">
            <a:extLst>
              <a:ext uri="{FF2B5EF4-FFF2-40B4-BE49-F238E27FC236}">
                <a16:creationId xmlns:a16="http://schemas.microsoft.com/office/drawing/2014/main" id="{325E8C2F-6CC3-BFAE-4BD9-7D431A1DD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474" y="3801978"/>
            <a:ext cx="1308100" cy="2380643"/>
          </a:xfrm>
          <a:prstGeom prst="rect">
            <a:avLst/>
          </a:prstGeom>
        </p:spPr>
      </p:pic>
      <p:pic>
        <p:nvPicPr>
          <p:cNvPr id="22" name="图片 21">
            <a:extLst>
              <a:ext uri="{FF2B5EF4-FFF2-40B4-BE49-F238E27FC236}">
                <a16:creationId xmlns:a16="http://schemas.microsoft.com/office/drawing/2014/main" id="{5E1249A8-DCD4-09A8-8516-CE61BD6014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9702" y="5185842"/>
            <a:ext cx="5061535" cy="1313054"/>
          </a:xfrm>
          <a:prstGeom prst="rect">
            <a:avLst/>
          </a:prstGeom>
        </p:spPr>
      </p:pic>
      <p:cxnSp>
        <p:nvCxnSpPr>
          <p:cNvPr id="24" name="直接箭头连接符 23">
            <a:extLst>
              <a:ext uri="{FF2B5EF4-FFF2-40B4-BE49-F238E27FC236}">
                <a16:creationId xmlns:a16="http://schemas.microsoft.com/office/drawing/2014/main" id="{ACE29923-2E35-1130-BAB8-DDE35BE6A5E3}"/>
              </a:ext>
            </a:extLst>
          </p:cNvPr>
          <p:cNvCxnSpPr>
            <a:cxnSpLocks/>
          </p:cNvCxnSpPr>
          <p:nvPr/>
        </p:nvCxnSpPr>
        <p:spPr>
          <a:xfrm flipH="1">
            <a:off x="2279984" y="1798721"/>
            <a:ext cx="4698332" cy="42351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文本框 24">
            <a:extLst>
              <a:ext uri="{FF2B5EF4-FFF2-40B4-BE49-F238E27FC236}">
                <a16:creationId xmlns:a16="http://schemas.microsoft.com/office/drawing/2014/main" id="{07B0B357-7E6A-858C-2798-E50B8B70DCE5}"/>
              </a:ext>
            </a:extLst>
          </p:cNvPr>
          <p:cNvSpPr txBox="1"/>
          <p:nvPr/>
        </p:nvSpPr>
        <p:spPr>
          <a:xfrm>
            <a:off x="8240294" y="1624263"/>
            <a:ext cx="3490495" cy="1600438"/>
          </a:xfrm>
          <a:prstGeom prst="rect">
            <a:avLst/>
          </a:prstGeom>
          <a:noFill/>
        </p:spPr>
        <p:txBody>
          <a:bodyPr wrap="square" rtlCol="0">
            <a:spAutoFit/>
          </a:bodyPr>
          <a:lstStyle/>
          <a:p>
            <a:r>
              <a:rPr lang="en-US" altLang="zh-CN" sz="1400" dirty="0" err="1"/>
              <a:t>write_track</a:t>
            </a:r>
            <a:r>
              <a:rPr lang="zh-CN" altLang="en-US" sz="1400" dirty="0"/>
              <a:t>的作用是：在初次启动</a:t>
            </a:r>
            <a:r>
              <a:rPr lang="en-US" altLang="zh-CN" sz="1400" dirty="0" err="1"/>
              <a:t>rviz</a:t>
            </a:r>
            <a:r>
              <a:rPr lang="zh-CN" altLang="en-US" sz="1400" dirty="0"/>
              <a:t>插件时，</a:t>
            </a:r>
            <a:r>
              <a:rPr lang="zh-CN" altLang="en-US" sz="1400" b="1" dirty="0"/>
              <a:t>载入</a:t>
            </a:r>
            <a:r>
              <a:rPr lang="zh-CN" altLang="en-US" sz="1400" dirty="0"/>
              <a:t>上次录制好的路径和设置的拍照点，原理是传入上次录制好的路径</a:t>
            </a:r>
            <a:r>
              <a:rPr lang="en-US" altLang="zh-CN" sz="1400" dirty="0"/>
              <a:t>(</a:t>
            </a:r>
            <a:r>
              <a:rPr lang="en-US" altLang="zh-CN" sz="1400" dirty="0" err="1"/>
              <a:t>default_track_point.track</a:t>
            </a:r>
            <a:r>
              <a:rPr lang="en-US" altLang="zh-CN" sz="1400" dirty="0"/>
              <a:t>)</a:t>
            </a:r>
            <a:r>
              <a:rPr lang="zh-CN" altLang="en-US" sz="1400" dirty="0"/>
              <a:t>，与上次保存的拍照点文件</a:t>
            </a:r>
            <a:r>
              <a:rPr lang="en-US" altLang="zh-CN" sz="1400" dirty="0"/>
              <a:t>(</a:t>
            </a:r>
            <a:r>
              <a:rPr lang="en-US" altLang="zh-CN" sz="1400" dirty="0" err="1"/>
              <a:t>default_photo_point.point</a:t>
            </a:r>
            <a:r>
              <a:rPr lang="en-US" altLang="zh-CN" sz="1400" dirty="0"/>
              <a:t>)</a:t>
            </a:r>
            <a:r>
              <a:rPr lang="zh-CN" altLang="en-US" sz="1400" dirty="0"/>
              <a:t>进行比较，如果该点是拍照点，则将前面的勾选框打上勾</a:t>
            </a:r>
          </a:p>
        </p:txBody>
      </p:sp>
      <p:pic>
        <p:nvPicPr>
          <p:cNvPr id="26" name="图片 25">
            <a:extLst>
              <a:ext uri="{FF2B5EF4-FFF2-40B4-BE49-F238E27FC236}">
                <a16:creationId xmlns:a16="http://schemas.microsoft.com/office/drawing/2014/main" id="{B160F156-40DA-1990-BC83-334FE7CEA8C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39982" r="66973"/>
          <a:stretch/>
        </p:blipFill>
        <p:spPr>
          <a:xfrm>
            <a:off x="8285101" y="3312816"/>
            <a:ext cx="2589018" cy="2669915"/>
          </a:xfrm>
          <a:prstGeom prst="rect">
            <a:avLst/>
          </a:prstGeom>
        </p:spPr>
      </p:pic>
      <p:pic>
        <p:nvPicPr>
          <p:cNvPr id="29" name="图片 28">
            <a:extLst>
              <a:ext uri="{FF2B5EF4-FFF2-40B4-BE49-F238E27FC236}">
                <a16:creationId xmlns:a16="http://schemas.microsoft.com/office/drawing/2014/main" id="{202E120C-E803-D757-2A37-7F7039AD6B90}"/>
              </a:ext>
            </a:extLst>
          </p:cNvPr>
          <p:cNvPicPr>
            <a:picLocks noChangeAspect="1"/>
          </p:cNvPicPr>
          <p:nvPr/>
        </p:nvPicPr>
        <p:blipFill rotWithShape="1">
          <a:blip r:embed="rId9"/>
          <a:srcRect b="44600"/>
          <a:stretch/>
        </p:blipFill>
        <p:spPr>
          <a:xfrm>
            <a:off x="752375" y="896543"/>
            <a:ext cx="1825278" cy="2320388"/>
          </a:xfrm>
          <a:prstGeom prst="rect">
            <a:avLst/>
          </a:prstGeom>
        </p:spPr>
      </p:pic>
      <p:sp>
        <p:nvSpPr>
          <p:cNvPr id="30" name="文本框 29">
            <a:extLst>
              <a:ext uri="{FF2B5EF4-FFF2-40B4-BE49-F238E27FC236}">
                <a16:creationId xmlns:a16="http://schemas.microsoft.com/office/drawing/2014/main" id="{8F724F7F-2046-A0C2-836C-1A9E47B18CA6}"/>
              </a:ext>
            </a:extLst>
          </p:cNvPr>
          <p:cNvSpPr txBox="1"/>
          <p:nvPr/>
        </p:nvSpPr>
        <p:spPr>
          <a:xfrm>
            <a:off x="605155" y="3216931"/>
            <a:ext cx="1674829" cy="253916"/>
          </a:xfrm>
          <a:prstGeom prst="rect">
            <a:avLst/>
          </a:prstGeom>
          <a:noFill/>
        </p:spPr>
        <p:txBody>
          <a:bodyPr wrap="square" rtlCol="0">
            <a:spAutoFit/>
          </a:bodyPr>
          <a:lstStyle/>
          <a:p>
            <a:r>
              <a:rPr lang="en-US" altLang="zh-CN" sz="1050" dirty="0" err="1"/>
              <a:t>default_track_point.track</a:t>
            </a:r>
            <a:endParaRPr lang="zh-CN" altLang="en-US" sz="1050" dirty="0"/>
          </a:p>
        </p:txBody>
      </p:sp>
      <p:cxnSp>
        <p:nvCxnSpPr>
          <p:cNvPr id="33" name="直接箭头连接符 32">
            <a:extLst>
              <a:ext uri="{FF2B5EF4-FFF2-40B4-BE49-F238E27FC236}">
                <a16:creationId xmlns:a16="http://schemas.microsoft.com/office/drawing/2014/main" id="{72EE69B9-E763-F1D0-0CAE-AE2895249111}"/>
              </a:ext>
            </a:extLst>
          </p:cNvPr>
          <p:cNvCxnSpPr/>
          <p:nvPr/>
        </p:nvCxnSpPr>
        <p:spPr>
          <a:xfrm flipH="1">
            <a:off x="2279984" y="1525346"/>
            <a:ext cx="1058779" cy="14931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2208936706"/>
      </p:ext>
    </p:extLst>
  </p:cSld>
  <p:clrMapOvr>
    <a:masterClrMapping/>
  </p:clrMapOvr>
  <p:transition spd="med" advClick="0"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5764976"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path_server</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/load_path_node.cpp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sp>
        <p:nvSpPr>
          <p:cNvPr id="21" name="文本框 20">
            <a:extLst>
              <a:ext uri="{FF2B5EF4-FFF2-40B4-BE49-F238E27FC236}">
                <a16:creationId xmlns:a16="http://schemas.microsoft.com/office/drawing/2014/main" id="{589A8A6D-5A21-1EB6-1002-C0C481A63A1A}"/>
              </a:ext>
            </a:extLst>
          </p:cNvPr>
          <p:cNvSpPr txBox="1"/>
          <p:nvPr/>
        </p:nvSpPr>
        <p:spPr>
          <a:xfrm>
            <a:off x="581616" y="4924232"/>
            <a:ext cx="1967696" cy="261610"/>
          </a:xfrm>
          <a:prstGeom prst="rect">
            <a:avLst/>
          </a:prstGeom>
          <a:noFill/>
        </p:spPr>
        <p:txBody>
          <a:bodyPr wrap="square" rtlCol="0">
            <a:spAutoFit/>
          </a:bodyPr>
          <a:lstStyle/>
          <a:p>
            <a:r>
              <a:rPr lang="en-US" altLang="zh-CN" sz="1100" dirty="0" err="1"/>
              <a:t>default_photo_point.point</a:t>
            </a:r>
            <a:endParaRPr lang="zh-CN" altLang="en-US" sz="1100" dirty="0"/>
          </a:p>
        </p:txBody>
      </p:sp>
      <p:pic>
        <p:nvPicPr>
          <p:cNvPr id="4" name="图片 3">
            <a:extLst>
              <a:ext uri="{FF2B5EF4-FFF2-40B4-BE49-F238E27FC236}">
                <a16:creationId xmlns:a16="http://schemas.microsoft.com/office/drawing/2014/main" id="{1DC85D5F-5777-36EC-197B-392915D81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923" y="875269"/>
            <a:ext cx="5321573" cy="177809"/>
          </a:xfrm>
          <a:prstGeom prst="rect">
            <a:avLst/>
          </a:prstGeom>
        </p:spPr>
      </p:pic>
      <p:pic>
        <p:nvPicPr>
          <p:cNvPr id="19" name="图片 18">
            <a:extLst>
              <a:ext uri="{FF2B5EF4-FFF2-40B4-BE49-F238E27FC236}">
                <a16:creationId xmlns:a16="http://schemas.microsoft.com/office/drawing/2014/main" id="{325E8C2F-6CC3-BFAE-4BD9-7D431A1DD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250" y="1343003"/>
            <a:ext cx="1889601" cy="3438929"/>
          </a:xfrm>
          <a:prstGeom prst="rect">
            <a:avLst/>
          </a:prstGeom>
        </p:spPr>
      </p:pic>
      <p:pic>
        <p:nvPicPr>
          <p:cNvPr id="28" name="图片 27">
            <a:extLst>
              <a:ext uri="{FF2B5EF4-FFF2-40B4-BE49-F238E27FC236}">
                <a16:creationId xmlns:a16="http://schemas.microsoft.com/office/drawing/2014/main" id="{2A254CD7-CF2D-A92D-9D81-5A2B93F1E2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2361" y="1741292"/>
            <a:ext cx="4819898" cy="3410125"/>
          </a:xfrm>
          <a:prstGeom prst="rect">
            <a:avLst/>
          </a:prstGeom>
        </p:spPr>
      </p:pic>
      <p:sp>
        <p:nvSpPr>
          <p:cNvPr id="2" name="文本框 1">
            <a:extLst>
              <a:ext uri="{FF2B5EF4-FFF2-40B4-BE49-F238E27FC236}">
                <a16:creationId xmlns:a16="http://schemas.microsoft.com/office/drawing/2014/main" id="{DF29CAD2-BE52-DE0B-8563-1F10725BF5E1}"/>
              </a:ext>
            </a:extLst>
          </p:cNvPr>
          <p:cNvSpPr txBox="1"/>
          <p:nvPr/>
        </p:nvSpPr>
        <p:spPr>
          <a:xfrm>
            <a:off x="3166204" y="1111508"/>
            <a:ext cx="7174937" cy="276999"/>
          </a:xfrm>
          <a:prstGeom prst="rect">
            <a:avLst/>
          </a:prstGeom>
          <a:noFill/>
        </p:spPr>
        <p:txBody>
          <a:bodyPr wrap="square" rtlCol="0">
            <a:spAutoFit/>
          </a:bodyPr>
          <a:lstStyle/>
          <a:p>
            <a:r>
              <a:rPr lang="en-US" altLang="zh-CN" sz="1200" dirty="0" err="1"/>
              <a:t>track_sub</a:t>
            </a:r>
            <a:r>
              <a:rPr lang="en-US" altLang="zh-CN" sz="1200" dirty="0"/>
              <a:t>_</a:t>
            </a:r>
            <a:r>
              <a:rPr lang="zh-CN" altLang="en-US" sz="1200" dirty="0"/>
              <a:t>订阅的是在</a:t>
            </a:r>
            <a:r>
              <a:rPr lang="en-US" altLang="zh-CN" sz="1200" dirty="0"/>
              <a:t>load_path_node.cpp</a:t>
            </a:r>
            <a:r>
              <a:rPr lang="zh-CN" altLang="en-US" sz="1200" dirty="0"/>
              <a:t>中发布的</a:t>
            </a:r>
            <a:r>
              <a:rPr lang="en-US" altLang="zh-CN" sz="1200" dirty="0" err="1"/>
              <a:t>track_pub</a:t>
            </a:r>
            <a:r>
              <a:rPr lang="en-US" altLang="zh-CN" sz="1200" dirty="0"/>
              <a:t>_</a:t>
            </a:r>
            <a:endParaRPr lang="zh-CN" altLang="en-US" sz="1200" dirty="0"/>
          </a:p>
        </p:txBody>
      </p:sp>
      <p:pic>
        <p:nvPicPr>
          <p:cNvPr id="5" name="图片 4">
            <a:extLst>
              <a:ext uri="{FF2B5EF4-FFF2-40B4-BE49-F238E27FC236}">
                <a16:creationId xmlns:a16="http://schemas.microsoft.com/office/drawing/2014/main" id="{25C9741C-3E5C-10AB-EEC9-8819F2CD69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6204" y="1476843"/>
            <a:ext cx="5016758" cy="158758"/>
          </a:xfrm>
          <a:prstGeom prst="rect">
            <a:avLst/>
          </a:prstGeom>
        </p:spPr>
      </p:pic>
      <p:sp>
        <p:nvSpPr>
          <p:cNvPr id="6" name="文本框 5">
            <a:extLst>
              <a:ext uri="{FF2B5EF4-FFF2-40B4-BE49-F238E27FC236}">
                <a16:creationId xmlns:a16="http://schemas.microsoft.com/office/drawing/2014/main" id="{4B76D2D9-17A3-B9D8-96CF-0223048409A3}"/>
              </a:ext>
            </a:extLst>
          </p:cNvPr>
          <p:cNvSpPr txBox="1"/>
          <p:nvPr/>
        </p:nvSpPr>
        <p:spPr>
          <a:xfrm>
            <a:off x="3113923" y="5185842"/>
            <a:ext cx="7174937" cy="276999"/>
          </a:xfrm>
          <a:prstGeom prst="rect">
            <a:avLst/>
          </a:prstGeom>
          <a:noFill/>
        </p:spPr>
        <p:txBody>
          <a:bodyPr wrap="square" rtlCol="0">
            <a:spAutoFit/>
          </a:bodyPr>
          <a:lstStyle/>
          <a:p>
            <a:r>
              <a:rPr lang="en-US" altLang="zh-CN" sz="1200" dirty="0" err="1"/>
              <a:t>load_track</a:t>
            </a:r>
            <a:r>
              <a:rPr lang="zh-CN" altLang="en-US" sz="1200" dirty="0"/>
              <a:t>传入一个文件路径，将该文件路径上的所有点发布到</a:t>
            </a:r>
            <a:r>
              <a:rPr lang="en-US" altLang="zh-CN" sz="1200" dirty="0" err="1"/>
              <a:t>my_track_topic</a:t>
            </a:r>
            <a:r>
              <a:rPr lang="zh-CN" altLang="en-US" sz="1200" dirty="0"/>
              <a:t>话题上</a:t>
            </a:r>
          </a:p>
        </p:txBody>
      </p:sp>
      <p:pic>
        <p:nvPicPr>
          <p:cNvPr id="8" name="图片 7">
            <a:extLst>
              <a:ext uri="{FF2B5EF4-FFF2-40B4-BE49-F238E27FC236}">
                <a16:creationId xmlns:a16="http://schemas.microsoft.com/office/drawing/2014/main" id="{31B266FC-D86A-0837-2374-1C9BE603BE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3287" y="5839631"/>
            <a:ext cx="5359675" cy="762039"/>
          </a:xfrm>
          <a:prstGeom prst="rect">
            <a:avLst/>
          </a:prstGeom>
        </p:spPr>
      </p:pic>
      <p:pic>
        <p:nvPicPr>
          <p:cNvPr id="11" name="图片 10">
            <a:extLst>
              <a:ext uri="{FF2B5EF4-FFF2-40B4-BE49-F238E27FC236}">
                <a16:creationId xmlns:a16="http://schemas.microsoft.com/office/drawing/2014/main" id="{CB5A05BB-4159-E848-B62C-1864909BF9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28193" y="5626418"/>
            <a:ext cx="5493032" cy="177809"/>
          </a:xfrm>
          <a:prstGeom prst="rect">
            <a:avLst/>
          </a:prstGeom>
        </p:spPr>
      </p:pic>
      <p:sp>
        <p:nvSpPr>
          <p:cNvPr id="12" name="文本框 11">
            <a:extLst>
              <a:ext uri="{FF2B5EF4-FFF2-40B4-BE49-F238E27FC236}">
                <a16:creationId xmlns:a16="http://schemas.microsoft.com/office/drawing/2014/main" id="{F2BBE252-A404-39FC-633D-0B05250E60B8}"/>
              </a:ext>
            </a:extLst>
          </p:cNvPr>
          <p:cNvSpPr txBox="1"/>
          <p:nvPr/>
        </p:nvSpPr>
        <p:spPr>
          <a:xfrm>
            <a:off x="8240294" y="1624263"/>
            <a:ext cx="3490495" cy="738664"/>
          </a:xfrm>
          <a:prstGeom prst="rect">
            <a:avLst/>
          </a:prstGeom>
          <a:noFill/>
        </p:spPr>
        <p:txBody>
          <a:bodyPr wrap="square" rtlCol="0">
            <a:spAutoFit/>
          </a:bodyPr>
          <a:lstStyle/>
          <a:p>
            <a:r>
              <a:rPr lang="en-US" altLang="zh-CN" sz="1400" dirty="0" err="1"/>
              <a:t>Load_track</a:t>
            </a:r>
            <a:r>
              <a:rPr lang="zh-CN" altLang="en-US" sz="1400" dirty="0"/>
              <a:t>的作用是：把上次录制好的路径</a:t>
            </a:r>
            <a:r>
              <a:rPr lang="en-US" altLang="zh-CN" sz="1400" dirty="0"/>
              <a:t>(</a:t>
            </a:r>
            <a:r>
              <a:rPr lang="en-US" altLang="zh-CN" sz="1400" dirty="0" err="1"/>
              <a:t>default_track_point.track</a:t>
            </a:r>
            <a:r>
              <a:rPr lang="en-US" altLang="zh-CN" sz="1400" dirty="0"/>
              <a:t>)</a:t>
            </a:r>
            <a:r>
              <a:rPr lang="zh-CN" altLang="en-US" sz="1400" dirty="0"/>
              <a:t>打包发布到</a:t>
            </a:r>
            <a:r>
              <a:rPr lang="en-US" altLang="zh-CN" sz="1400" dirty="0" err="1"/>
              <a:t>my_track_topic</a:t>
            </a:r>
            <a:r>
              <a:rPr lang="zh-CN" altLang="en-US" sz="1400" dirty="0"/>
              <a:t>话题上</a:t>
            </a:r>
          </a:p>
        </p:txBody>
      </p:sp>
    </p:spTree>
    <p:custDataLst>
      <p:tags r:id="rId1"/>
    </p:custDataLst>
    <p:extLst>
      <p:ext uri="{BB962C8B-B14F-4D97-AF65-F5344CB8AC3E}">
        <p14:creationId xmlns:p14="http://schemas.microsoft.com/office/powerpoint/2010/main" val="1052418041"/>
      </p:ext>
    </p:extLst>
  </p:cSld>
  <p:clrMapOvr>
    <a:masterClrMapping/>
  </p:clrMapOvr>
  <p:transition spd="med" advClick="0"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5764976"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path_server</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/load_path_node.cpp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sp>
        <p:nvSpPr>
          <p:cNvPr id="2" name="文本框 1">
            <a:extLst>
              <a:ext uri="{FF2B5EF4-FFF2-40B4-BE49-F238E27FC236}">
                <a16:creationId xmlns:a16="http://schemas.microsoft.com/office/drawing/2014/main" id="{DF29CAD2-BE52-DE0B-8563-1F10725BF5E1}"/>
              </a:ext>
            </a:extLst>
          </p:cNvPr>
          <p:cNvSpPr txBox="1"/>
          <p:nvPr/>
        </p:nvSpPr>
        <p:spPr>
          <a:xfrm>
            <a:off x="3166204" y="1111508"/>
            <a:ext cx="7174937" cy="276999"/>
          </a:xfrm>
          <a:prstGeom prst="rect">
            <a:avLst/>
          </a:prstGeom>
          <a:noFill/>
        </p:spPr>
        <p:txBody>
          <a:bodyPr wrap="square" rtlCol="0">
            <a:spAutoFit/>
          </a:bodyPr>
          <a:lstStyle/>
          <a:p>
            <a:r>
              <a:rPr lang="zh-CN" altLang="en-US" sz="1200" dirty="0"/>
              <a:t>检测表格是否发生变化，如果有变化，触发</a:t>
            </a:r>
            <a:r>
              <a:rPr lang="en-US" altLang="zh-CN" sz="1200" dirty="0" err="1"/>
              <a:t>photo_point_callback</a:t>
            </a:r>
            <a:r>
              <a:rPr lang="zh-CN" altLang="en-US" sz="1200" dirty="0"/>
              <a:t>函数</a:t>
            </a:r>
          </a:p>
        </p:txBody>
      </p:sp>
      <p:pic>
        <p:nvPicPr>
          <p:cNvPr id="3" name="图片 2">
            <a:extLst>
              <a:ext uri="{FF2B5EF4-FFF2-40B4-BE49-F238E27FC236}">
                <a16:creationId xmlns:a16="http://schemas.microsoft.com/office/drawing/2014/main" id="{89519996-50A3-AA98-F827-03C4E8636B45}"/>
              </a:ext>
            </a:extLst>
          </p:cNvPr>
          <p:cNvPicPr>
            <a:picLocks noChangeAspect="1"/>
          </p:cNvPicPr>
          <p:nvPr/>
        </p:nvPicPr>
        <p:blipFill>
          <a:blip r:embed="rId4"/>
          <a:stretch>
            <a:fillRect/>
          </a:stretch>
        </p:blipFill>
        <p:spPr>
          <a:xfrm>
            <a:off x="3113923" y="867317"/>
            <a:ext cx="5855001" cy="146058"/>
          </a:xfrm>
          <a:prstGeom prst="rect">
            <a:avLst/>
          </a:prstGeom>
        </p:spPr>
      </p:pic>
      <p:pic>
        <p:nvPicPr>
          <p:cNvPr id="7" name="图片 6">
            <a:extLst>
              <a:ext uri="{FF2B5EF4-FFF2-40B4-BE49-F238E27FC236}">
                <a16:creationId xmlns:a16="http://schemas.microsoft.com/office/drawing/2014/main" id="{D4E3ECBF-D293-5244-7C6A-129C118DE01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9982" r="66973"/>
          <a:stretch/>
        </p:blipFill>
        <p:spPr>
          <a:xfrm>
            <a:off x="332227" y="1544173"/>
            <a:ext cx="2589018" cy="2669915"/>
          </a:xfrm>
          <a:prstGeom prst="rect">
            <a:avLst/>
          </a:prstGeom>
        </p:spPr>
      </p:pic>
      <p:pic>
        <p:nvPicPr>
          <p:cNvPr id="13" name="图片 12">
            <a:extLst>
              <a:ext uri="{FF2B5EF4-FFF2-40B4-BE49-F238E27FC236}">
                <a16:creationId xmlns:a16="http://schemas.microsoft.com/office/drawing/2014/main" id="{848CDA5E-E4A1-517E-5529-53965047D2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3923" y="1388507"/>
            <a:ext cx="3724725" cy="3852254"/>
          </a:xfrm>
          <a:prstGeom prst="rect">
            <a:avLst/>
          </a:prstGeom>
        </p:spPr>
      </p:pic>
      <p:pic>
        <p:nvPicPr>
          <p:cNvPr id="20" name="图片 19">
            <a:extLst>
              <a:ext uri="{FF2B5EF4-FFF2-40B4-BE49-F238E27FC236}">
                <a16:creationId xmlns:a16="http://schemas.microsoft.com/office/drawing/2014/main" id="{D5036515-1D10-FB96-6570-1310AEA373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6542" y="2055621"/>
            <a:ext cx="3989399" cy="3083642"/>
          </a:xfrm>
          <a:prstGeom prst="rect">
            <a:avLst/>
          </a:prstGeom>
        </p:spPr>
      </p:pic>
      <p:sp>
        <p:nvSpPr>
          <p:cNvPr id="22" name="文本框 21">
            <a:extLst>
              <a:ext uri="{FF2B5EF4-FFF2-40B4-BE49-F238E27FC236}">
                <a16:creationId xmlns:a16="http://schemas.microsoft.com/office/drawing/2014/main" id="{83646342-0BAD-04CD-5EB2-CAD63648385D}"/>
              </a:ext>
            </a:extLst>
          </p:cNvPr>
          <p:cNvSpPr txBox="1"/>
          <p:nvPr/>
        </p:nvSpPr>
        <p:spPr>
          <a:xfrm>
            <a:off x="3166204" y="5469493"/>
            <a:ext cx="4403559" cy="738664"/>
          </a:xfrm>
          <a:prstGeom prst="rect">
            <a:avLst/>
          </a:prstGeom>
          <a:noFill/>
        </p:spPr>
        <p:txBody>
          <a:bodyPr wrap="square" rtlCol="0">
            <a:spAutoFit/>
          </a:bodyPr>
          <a:lstStyle/>
          <a:p>
            <a:r>
              <a:rPr lang="zh-CN" altLang="en-US" sz="1400" dirty="0"/>
              <a:t>检测</a:t>
            </a:r>
            <a:r>
              <a:rPr lang="en-US" altLang="zh-CN" sz="1400" dirty="0"/>
              <a:t>checkbox</a:t>
            </a:r>
            <a:r>
              <a:rPr lang="zh-CN" altLang="en-US" sz="1400" dirty="0"/>
              <a:t>是否打勾，如果勾选，就通过</a:t>
            </a:r>
            <a:r>
              <a:rPr lang="en-US" altLang="zh-CN" sz="1400" dirty="0" err="1"/>
              <a:t>marker_pub</a:t>
            </a:r>
            <a:r>
              <a:rPr lang="zh-CN" altLang="en-US" sz="1400" dirty="0"/>
              <a:t>发布勾选的拍照点</a:t>
            </a:r>
            <a:r>
              <a:rPr lang="en-US" altLang="zh-CN" sz="1400" dirty="0"/>
              <a:t>id,</a:t>
            </a:r>
            <a:r>
              <a:rPr lang="zh-CN" altLang="en-US" sz="1400" dirty="0"/>
              <a:t>并将</a:t>
            </a:r>
            <a:r>
              <a:rPr lang="en-US" altLang="zh-CN" sz="1400" dirty="0"/>
              <a:t>id</a:t>
            </a:r>
            <a:r>
              <a:rPr lang="zh-CN" altLang="en-US" sz="1400" dirty="0"/>
              <a:t>对应的拍照点坐标</a:t>
            </a:r>
            <a:r>
              <a:rPr lang="en-US" altLang="zh-CN" sz="1400" dirty="0"/>
              <a:t>x</a:t>
            </a:r>
            <a:r>
              <a:rPr lang="zh-CN" altLang="en-US" sz="1400" dirty="0"/>
              <a:t>、</a:t>
            </a:r>
            <a:r>
              <a:rPr lang="en-US" altLang="zh-CN" sz="1400" dirty="0"/>
              <a:t>y</a:t>
            </a:r>
            <a:r>
              <a:rPr lang="zh-CN" altLang="en-US" sz="1400" dirty="0"/>
              <a:t>、</a:t>
            </a:r>
            <a:r>
              <a:rPr lang="en-US" altLang="zh-CN" sz="1400" dirty="0"/>
              <a:t>yaw</a:t>
            </a:r>
            <a:r>
              <a:rPr lang="zh-CN" altLang="en-US" sz="1400" dirty="0"/>
              <a:t>通过</a:t>
            </a:r>
            <a:r>
              <a:rPr lang="en-US" altLang="zh-CN" sz="1400" dirty="0" err="1"/>
              <a:t>start_record_client_point</a:t>
            </a:r>
            <a:r>
              <a:rPr lang="en-US" altLang="zh-CN" sz="1400" dirty="0"/>
              <a:t>_</a:t>
            </a:r>
            <a:r>
              <a:rPr lang="zh-CN" altLang="en-US" sz="1400" dirty="0"/>
              <a:t>发布</a:t>
            </a:r>
          </a:p>
        </p:txBody>
      </p:sp>
      <p:pic>
        <p:nvPicPr>
          <p:cNvPr id="23" name="图片 22">
            <a:extLst>
              <a:ext uri="{FF2B5EF4-FFF2-40B4-BE49-F238E27FC236}">
                <a16:creationId xmlns:a16="http://schemas.microsoft.com/office/drawing/2014/main" id="{741E6EA1-E513-CF35-2C81-4B78AC15FA67}"/>
              </a:ext>
            </a:extLst>
          </p:cNvPr>
          <p:cNvPicPr>
            <a:picLocks noChangeAspect="1"/>
          </p:cNvPicPr>
          <p:nvPr/>
        </p:nvPicPr>
        <p:blipFill>
          <a:blip r:embed="rId8"/>
          <a:stretch>
            <a:fillRect/>
          </a:stretch>
        </p:blipFill>
        <p:spPr>
          <a:xfrm>
            <a:off x="402835" y="4885329"/>
            <a:ext cx="2367378" cy="1396197"/>
          </a:xfrm>
          <a:prstGeom prst="rect">
            <a:avLst/>
          </a:prstGeom>
        </p:spPr>
      </p:pic>
      <p:sp>
        <p:nvSpPr>
          <p:cNvPr id="24" name="文本框 23">
            <a:extLst>
              <a:ext uri="{FF2B5EF4-FFF2-40B4-BE49-F238E27FC236}">
                <a16:creationId xmlns:a16="http://schemas.microsoft.com/office/drawing/2014/main" id="{6C43410C-3FDD-919C-FD1C-72F4751B72A1}"/>
              </a:ext>
            </a:extLst>
          </p:cNvPr>
          <p:cNvSpPr txBox="1"/>
          <p:nvPr/>
        </p:nvSpPr>
        <p:spPr>
          <a:xfrm>
            <a:off x="7616305" y="5469493"/>
            <a:ext cx="4403559" cy="954107"/>
          </a:xfrm>
          <a:prstGeom prst="rect">
            <a:avLst/>
          </a:prstGeom>
          <a:noFill/>
        </p:spPr>
        <p:txBody>
          <a:bodyPr wrap="square" rtlCol="0">
            <a:spAutoFit/>
          </a:bodyPr>
          <a:lstStyle/>
          <a:p>
            <a:r>
              <a:rPr lang="zh-CN" altLang="en-US" sz="1400" dirty="0"/>
              <a:t>如果</a:t>
            </a:r>
            <a:r>
              <a:rPr lang="en-US" altLang="zh-CN" sz="1400" dirty="0"/>
              <a:t>checkbox</a:t>
            </a:r>
            <a:r>
              <a:rPr lang="zh-CN" altLang="en-US" sz="1400" dirty="0"/>
              <a:t>取消勾选，就通过</a:t>
            </a:r>
            <a:r>
              <a:rPr lang="en-US" altLang="zh-CN" sz="1400" dirty="0" err="1"/>
              <a:t>marker_pub</a:t>
            </a:r>
            <a:r>
              <a:rPr lang="zh-CN" altLang="en-US" sz="1400" dirty="0"/>
              <a:t>发布删除勾选的拍照点</a:t>
            </a:r>
            <a:r>
              <a:rPr lang="en-US" altLang="zh-CN" sz="1400" dirty="0"/>
              <a:t>id,</a:t>
            </a:r>
            <a:r>
              <a:rPr lang="zh-CN" altLang="en-US" sz="1400" dirty="0"/>
              <a:t>并将</a:t>
            </a:r>
            <a:r>
              <a:rPr lang="en-US" altLang="zh-CN" sz="1400" dirty="0"/>
              <a:t>id</a:t>
            </a:r>
            <a:r>
              <a:rPr lang="zh-CN" altLang="en-US" sz="1400" dirty="0"/>
              <a:t>对应的拍照点坐标</a:t>
            </a:r>
            <a:r>
              <a:rPr lang="en-US" altLang="zh-CN" sz="1400" dirty="0"/>
              <a:t>x</a:t>
            </a:r>
            <a:r>
              <a:rPr lang="zh-CN" altLang="en-US" sz="1400" dirty="0"/>
              <a:t>、</a:t>
            </a:r>
            <a:r>
              <a:rPr lang="en-US" altLang="zh-CN" sz="1400" dirty="0"/>
              <a:t>y</a:t>
            </a:r>
            <a:r>
              <a:rPr lang="zh-CN" altLang="en-US" sz="1400" dirty="0"/>
              <a:t>、</a:t>
            </a:r>
            <a:r>
              <a:rPr lang="en-US" altLang="zh-CN" sz="1400" dirty="0"/>
              <a:t>yaw</a:t>
            </a:r>
            <a:r>
              <a:rPr lang="zh-CN" altLang="en-US" sz="1400" dirty="0"/>
              <a:t>在</a:t>
            </a:r>
            <a:r>
              <a:rPr lang="en-US" altLang="zh-CN" sz="1400" dirty="0" err="1"/>
              <a:t>default_photo_point.point</a:t>
            </a:r>
            <a:r>
              <a:rPr lang="zh-CN" altLang="en-US" sz="1400" dirty="0"/>
              <a:t>文件中删除</a:t>
            </a:r>
          </a:p>
          <a:p>
            <a:endParaRPr lang="zh-CN" altLang="en-US" sz="1400" dirty="0"/>
          </a:p>
        </p:txBody>
      </p:sp>
    </p:spTree>
    <p:custDataLst>
      <p:tags r:id="rId1"/>
    </p:custDataLst>
    <p:extLst>
      <p:ext uri="{BB962C8B-B14F-4D97-AF65-F5344CB8AC3E}">
        <p14:creationId xmlns:p14="http://schemas.microsoft.com/office/powerpoint/2010/main" val="1239905177"/>
      </p:ext>
    </p:extLst>
  </p:cSld>
  <p:clrMapOvr>
    <a:masterClrMapping/>
  </p:clrMapOvr>
  <p:transition spd="med" advClick="0"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1156086" cy="307777"/>
          </a:xfrm>
          <a:prstGeom prst="rect">
            <a:avLst/>
          </a:prstGeom>
          <a:noFill/>
        </p:spPr>
        <p:txBody>
          <a:bodyPr wrap="none" rtlCol="0">
            <a:spAutoFit/>
          </a:bodyPr>
          <a:lstStyle/>
          <a:p>
            <a:r>
              <a:rPr lang="en-US" altLang="zh-CN" sz="1400" dirty="0">
                <a:solidFill>
                  <a:srgbClr val="56505B"/>
                </a:solidFill>
                <a:latin typeface="微软雅黑" panose="020B0503020204020204" pitchFamily="34" charset="-122"/>
                <a:ea typeface="微软雅黑" panose="020B0503020204020204" pitchFamily="34" charset="-122"/>
              </a:rPr>
              <a:t>Launch</a:t>
            </a:r>
            <a:r>
              <a:rPr lang="zh-CN" altLang="en-US" sz="1400" dirty="0">
                <a:solidFill>
                  <a:srgbClr val="56505B"/>
                </a:solidFill>
                <a:latin typeface="微软雅黑" panose="020B0503020204020204" pitchFamily="34" charset="-122"/>
                <a:ea typeface="微软雅黑" panose="020B0503020204020204" pitchFamily="34" charset="-122"/>
              </a:rPr>
              <a:t>文件</a:t>
            </a:r>
          </a:p>
        </p:txBody>
      </p:sp>
      <p:cxnSp>
        <p:nvCxnSpPr>
          <p:cNvPr id="15" name="直接连接符 14"/>
          <p:cNvCxnSpPr>
            <a:cxnSpLocks/>
            <a:endCxn id="16" idx="11"/>
          </p:cNvCxnSpPr>
          <p:nvPr/>
        </p:nvCxnSpPr>
        <p:spPr>
          <a:xfrm flipV="1">
            <a:off x="429216" y="1163261"/>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pic>
        <p:nvPicPr>
          <p:cNvPr id="12" name="图片 11">
            <a:extLst>
              <a:ext uri="{FF2B5EF4-FFF2-40B4-BE49-F238E27FC236}">
                <a16:creationId xmlns:a16="http://schemas.microsoft.com/office/drawing/2014/main" id="{F8F0A43E-6B61-812D-AD2E-649F35452F96}"/>
              </a:ext>
            </a:extLst>
          </p:cNvPr>
          <p:cNvPicPr>
            <a:picLocks noChangeAspect="1"/>
          </p:cNvPicPr>
          <p:nvPr/>
        </p:nvPicPr>
        <p:blipFill>
          <a:blip r:embed="rId4"/>
          <a:stretch>
            <a:fillRect/>
          </a:stretch>
        </p:blipFill>
        <p:spPr>
          <a:xfrm>
            <a:off x="581615" y="896543"/>
            <a:ext cx="10698961" cy="5528481"/>
          </a:xfrm>
          <a:prstGeom prst="rect">
            <a:avLst/>
          </a:prstGeom>
        </p:spPr>
      </p:pic>
      <p:sp>
        <p:nvSpPr>
          <p:cNvPr id="4" name="矩形 3">
            <a:extLst>
              <a:ext uri="{FF2B5EF4-FFF2-40B4-BE49-F238E27FC236}">
                <a16:creationId xmlns:a16="http://schemas.microsoft.com/office/drawing/2014/main" id="{5D6D1F92-B0EF-FB12-A3DD-A6125F78F28F}"/>
              </a:ext>
            </a:extLst>
          </p:cNvPr>
          <p:cNvSpPr/>
          <p:nvPr/>
        </p:nvSpPr>
        <p:spPr>
          <a:xfrm>
            <a:off x="691816" y="3176337"/>
            <a:ext cx="4060658" cy="487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BB48348-4990-9B84-1BD3-740130110576}"/>
              </a:ext>
            </a:extLst>
          </p:cNvPr>
          <p:cNvSpPr txBox="1"/>
          <p:nvPr/>
        </p:nvSpPr>
        <p:spPr>
          <a:xfrm>
            <a:off x="5028197" y="3244334"/>
            <a:ext cx="2135605" cy="369332"/>
          </a:xfrm>
          <a:prstGeom prst="rect">
            <a:avLst/>
          </a:prstGeom>
          <a:noFill/>
        </p:spPr>
        <p:txBody>
          <a:bodyPr wrap="square" rtlCol="0">
            <a:spAutoFit/>
          </a:bodyPr>
          <a:lstStyle/>
          <a:p>
            <a:r>
              <a:rPr lang="zh-CN" altLang="en-US" dirty="0"/>
              <a:t>小车录制的路径</a:t>
            </a:r>
          </a:p>
        </p:txBody>
      </p:sp>
      <p:sp>
        <p:nvSpPr>
          <p:cNvPr id="7" name="矩形 6">
            <a:extLst>
              <a:ext uri="{FF2B5EF4-FFF2-40B4-BE49-F238E27FC236}">
                <a16:creationId xmlns:a16="http://schemas.microsoft.com/office/drawing/2014/main" id="{3FAE408B-3309-A488-C5D3-2DFE7C49F461}"/>
              </a:ext>
            </a:extLst>
          </p:cNvPr>
          <p:cNvSpPr/>
          <p:nvPr/>
        </p:nvSpPr>
        <p:spPr>
          <a:xfrm>
            <a:off x="691816" y="3707732"/>
            <a:ext cx="4060658" cy="4431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688E9C2-B2C8-5090-A187-BF3CDCD554E5}"/>
              </a:ext>
            </a:extLst>
          </p:cNvPr>
          <p:cNvSpPr/>
          <p:nvPr/>
        </p:nvSpPr>
        <p:spPr>
          <a:xfrm>
            <a:off x="691816" y="4209049"/>
            <a:ext cx="4060658" cy="4872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7593AFC-E505-8404-B426-3624C4E7BC7D}"/>
              </a:ext>
            </a:extLst>
          </p:cNvPr>
          <p:cNvSpPr txBox="1"/>
          <p:nvPr/>
        </p:nvSpPr>
        <p:spPr>
          <a:xfrm>
            <a:off x="5028197" y="3733440"/>
            <a:ext cx="2135605" cy="369332"/>
          </a:xfrm>
          <a:prstGeom prst="rect">
            <a:avLst/>
          </a:prstGeom>
          <a:noFill/>
        </p:spPr>
        <p:txBody>
          <a:bodyPr wrap="square" rtlCol="0">
            <a:spAutoFit/>
          </a:bodyPr>
          <a:lstStyle/>
          <a:p>
            <a:r>
              <a:rPr lang="zh-CN" altLang="en-US" dirty="0"/>
              <a:t>设置的拍照点</a:t>
            </a:r>
          </a:p>
        </p:txBody>
      </p:sp>
      <p:sp>
        <p:nvSpPr>
          <p:cNvPr id="11" name="文本框 10">
            <a:extLst>
              <a:ext uri="{FF2B5EF4-FFF2-40B4-BE49-F238E27FC236}">
                <a16:creationId xmlns:a16="http://schemas.microsoft.com/office/drawing/2014/main" id="{2FC62BD3-4638-956E-C2B4-D42BDC9D4B38}"/>
              </a:ext>
            </a:extLst>
          </p:cNvPr>
          <p:cNvSpPr txBox="1"/>
          <p:nvPr/>
        </p:nvSpPr>
        <p:spPr>
          <a:xfrm>
            <a:off x="5028197" y="4268022"/>
            <a:ext cx="2135605" cy="369332"/>
          </a:xfrm>
          <a:prstGeom prst="rect">
            <a:avLst/>
          </a:prstGeom>
          <a:noFill/>
        </p:spPr>
        <p:txBody>
          <a:bodyPr wrap="square" rtlCol="0">
            <a:spAutoFit/>
          </a:bodyPr>
          <a:lstStyle/>
          <a:p>
            <a:r>
              <a:rPr lang="zh-CN" altLang="en-US" dirty="0"/>
              <a:t>表格中的点</a:t>
            </a:r>
          </a:p>
        </p:txBody>
      </p:sp>
      <p:sp>
        <p:nvSpPr>
          <p:cNvPr id="16" name="矩形 15">
            <a:extLst>
              <a:ext uri="{FF2B5EF4-FFF2-40B4-BE49-F238E27FC236}">
                <a16:creationId xmlns:a16="http://schemas.microsoft.com/office/drawing/2014/main" id="{A8886013-7BB8-8CB0-0AB6-9988B2F3BCC2}"/>
              </a:ext>
            </a:extLst>
          </p:cNvPr>
          <p:cNvSpPr/>
          <p:nvPr/>
        </p:nvSpPr>
        <p:spPr>
          <a:xfrm>
            <a:off x="691816" y="4752475"/>
            <a:ext cx="4060658" cy="3910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D3408A3-D065-BE3F-1053-F901F180A527}"/>
              </a:ext>
            </a:extLst>
          </p:cNvPr>
          <p:cNvSpPr txBox="1"/>
          <p:nvPr/>
        </p:nvSpPr>
        <p:spPr>
          <a:xfrm>
            <a:off x="5028197" y="4763321"/>
            <a:ext cx="2135605" cy="369332"/>
          </a:xfrm>
          <a:prstGeom prst="rect">
            <a:avLst/>
          </a:prstGeom>
          <a:noFill/>
        </p:spPr>
        <p:txBody>
          <a:bodyPr wrap="square" rtlCol="0">
            <a:spAutoFit/>
          </a:bodyPr>
          <a:lstStyle/>
          <a:p>
            <a:r>
              <a:rPr lang="zh-CN" altLang="en-US" dirty="0"/>
              <a:t>加载的路径文件</a:t>
            </a:r>
          </a:p>
        </p:txBody>
      </p:sp>
    </p:spTree>
    <p:custDataLst>
      <p:tags r:id="rId1"/>
    </p:custDataLst>
    <p:extLst>
      <p:ext uri="{BB962C8B-B14F-4D97-AF65-F5344CB8AC3E}">
        <p14:creationId xmlns:p14="http://schemas.microsoft.com/office/powerpoint/2010/main" val="2212019314"/>
      </p:ext>
    </p:extLst>
  </p:cSld>
  <p:clrMapOvr>
    <a:masterClrMapping/>
  </p:clrMapOvr>
  <p:transition spd="med" advClick="0"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1261884" cy="307777"/>
          </a:xfrm>
          <a:prstGeom prst="rect">
            <a:avLst/>
          </a:prstGeom>
          <a:noFill/>
        </p:spPr>
        <p:txBody>
          <a:bodyPr wrap="none" rtlCol="0">
            <a:spAutoFit/>
          </a:bodyPr>
          <a:lstStyle/>
          <a:p>
            <a:r>
              <a:rPr lang="zh-CN" altLang="en-US" sz="1400" dirty="0">
                <a:solidFill>
                  <a:srgbClr val="56505B"/>
                </a:solidFill>
                <a:latin typeface="微软雅黑" panose="020B0503020204020204" pitchFamily="34" charset="-122"/>
                <a:ea typeface="微软雅黑" panose="020B0503020204020204" pitchFamily="34" charset="-122"/>
              </a:rPr>
              <a:t>小车循迹拍照</a:t>
            </a:r>
          </a:p>
        </p:txBody>
      </p:sp>
      <p:cxnSp>
        <p:nvCxnSpPr>
          <p:cNvPr id="15" name="直接连接符 14"/>
          <p:cNvCxnSpPr>
            <a:endCxn id="16" idx="11"/>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sp>
        <p:nvSpPr>
          <p:cNvPr id="2" name="文本框 1">
            <a:extLst>
              <a:ext uri="{FF2B5EF4-FFF2-40B4-BE49-F238E27FC236}">
                <a16:creationId xmlns:a16="http://schemas.microsoft.com/office/drawing/2014/main" id="{FA1EC247-0406-7EC1-B375-1695DB4BF46E}"/>
              </a:ext>
            </a:extLst>
          </p:cNvPr>
          <p:cNvSpPr txBox="1"/>
          <p:nvPr/>
        </p:nvSpPr>
        <p:spPr>
          <a:xfrm>
            <a:off x="1080655" y="1306286"/>
            <a:ext cx="8704613" cy="369332"/>
          </a:xfrm>
          <a:prstGeom prst="rect">
            <a:avLst/>
          </a:prstGeom>
          <a:noFill/>
        </p:spPr>
        <p:txBody>
          <a:bodyPr wrap="square" rtlCol="0">
            <a:spAutoFit/>
          </a:bodyPr>
          <a:lstStyle/>
          <a:p>
            <a:r>
              <a:rPr lang="zh-CN" altLang="en-US" dirty="0"/>
              <a:t>小车循迹拍照的相关功能包有三个：</a:t>
            </a:r>
            <a:r>
              <a:rPr lang="en-US" altLang="zh-CN" dirty="0" err="1"/>
              <a:t>path_mark_plugin</a:t>
            </a:r>
            <a:r>
              <a:rPr lang="zh-CN" altLang="en-US" dirty="0"/>
              <a:t>、</a:t>
            </a:r>
            <a:r>
              <a:rPr lang="en-US" altLang="zh-CN" dirty="0" err="1"/>
              <a:t>path_server</a:t>
            </a:r>
            <a:r>
              <a:rPr lang="zh-CN" altLang="en-US" dirty="0"/>
              <a:t>、</a:t>
            </a:r>
            <a:r>
              <a:rPr lang="en-US" altLang="zh-CN" dirty="0" err="1"/>
              <a:t>photo_point</a:t>
            </a:r>
            <a:endParaRPr lang="zh-CN" altLang="en-US" dirty="0"/>
          </a:p>
        </p:txBody>
      </p:sp>
      <p:sp>
        <p:nvSpPr>
          <p:cNvPr id="4" name="文本框 3">
            <a:extLst>
              <a:ext uri="{FF2B5EF4-FFF2-40B4-BE49-F238E27FC236}">
                <a16:creationId xmlns:a16="http://schemas.microsoft.com/office/drawing/2014/main" id="{636FF178-2A92-CF65-CED2-A217855FEC84}"/>
              </a:ext>
            </a:extLst>
          </p:cNvPr>
          <p:cNvSpPr txBox="1"/>
          <p:nvPr/>
        </p:nvSpPr>
        <p:spPr>
          <a:xfrm>
            <a:off x="1080655" y="1851353"/>
            <a:ext cx="8799616" cy="1477328"/>
          </a:xfrm>
          <a:prstGeom prst="rect">
            <a:avLst/>
          </a:prstGeom>
          <a:noFill/>
        </p:spPr>
        <p:txBody>
          <a:bodyPr wrap="square" rtlCol="0">
            <a:spAutoFit/>
          </a:bodyPr>
          <a:lstStyle/>
          <a:p>
            <a:r>
              <a:rPr lang="en-US" altLang="zh-CN" dirty="0" err="1"/>
              <a:t>path_mark_plugin</a:t>
            </a:r>
            <a:r>
              <a:rPr lang="zh-CN" altLang="en-US" dirty="0"/>
              <a:t>主要是负责小车运行过程中的记录</a:t>
            </a:r>
            <a:endParaRPr lang="en-US" altLang="zh-CN" dirty="0"/>
          </a:p>
          <a:p>
            <a:endParaRPr lang="en-US" altLang="zh-CN" dirty="0"/>
          </a:p>
          <a:p>
            <a:r>
              <a:rPr lang="en-US" altLang="zh-CN" dirty="0" err="1"/>
              <a:t>path_server</a:t>
            </a:r>
            <a:r>
              <a:rPr lang="zh-CN" altLang="en-US" dirty="0"/>
              <a:t>主要负责小车录制数据的保存和读取</a:t>
            </a:r>
            <a:endParaRPr lang="en-US" altLang="zh-CN" dirty="0"/>
          </a:p>
          <a:p>
            <a:endParaRPr lang="en-US" altLang="zh-CN" dirty="0"/>
          </a:p>
          <a:p>
            <a:r>
              <a:rPr lang="en-US" altLang="zh-CN" dirty="0" err="1"/>
              <a:t>photo_point</a:t>
            </a:r>
            <a:r>
              <a:rPr lang="zh-CN" altLang="en-US" dirty="0"/>
              <a:t>主要负责判断小车是否到达拍照点以及触发拍照指令</a:t>
            </a:r>
          </a:p>
        </p:txBody>
      </p:sp>
    </p:spTree>
    <p:custDataLst>
      <p:tags r:id="rId1"/>
    </p:custDataLst>
    <p:extLst>
      <p:ext uri="{BB962C8B-B14F-4D97-AF65-F5344CB8AC3E}">
        <p14:creationId xmlns:p14="http://schemas.microsoft.com/office/powerpoint/2010/main" val="59369554"/>
      </p:ext>
    </p:extLst>
  </p:cSld>
  <p:clrMapOvr>
    <a:masterClrMapping/>
  </p:clrMapOvr>
  <p:transition spd="med" advClick="0"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6641883"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path_mark_plugin</a:t>
            </a:r>
            <a:r>
              <a:rPr lang="en-US" altLang="zh-CN" sz="1400" dirty="0">
                <a:solidFill>
                  <a:srgbClr val="56505B"/>
                </a:solidFill>
                <a:latin typeface="微软雅黑" panose="020B0503020204020204" pitchFamily="34" charset="-122"/>
                <a:ea typeface="微软雅黑" panose="020B0503020204020204" pitchFamily="34" charset="-122"/>
                <a:sym typeface="+mn-ea"/>
              </a:rPr>
              <a:t>/include/</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path_mark_plugin.h</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endCxn id="16" idx="11"/>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sp>
        <p:nvSpPr>
          <p:cNvPr id="7" name="文本框 6">
            <a:extLst>
              <a:ext uri="{FF2B5EF4-FFF2-40B4-BE49-F238E27FC236}">
                <a16:creationId xmlns:a16="http://schemas.microsoft.com/office/drawing/2014/main" id="{79E2A70F-CCF6-A359-1570-07F65E863E2B}"/>
              </a:ext>
            </a:extLst>
          </p:cNvPr>
          <p:cNvSpPr txBox="1"/>
          <p:nvPr/>
        </p:nvSpPr>
        <p:spPr>
          <a:xfrm>
            <a:off x="5304871" y="2416885"/>
            <a:ext cx="5295418" cy="646331"/>
          </a:xfrm>
          <a:prstGeom prst="rect">
            <a:avLst/>
          </a:prstGeom>
          <a:noFill/>
        </p:spPr>
        <p:txBody>
          <a:bodyPr wrap="square" rtlCol="0">
            <a:spAutoFit/>
          </a:bodyPr>
          <a:lstStyle/>
          <a:p>
            <a:r>
              <a:rPr lang="zh-CN" altLang="en-US" dirty="0"/>
              <a:t>创建一个插件需要先编写</a:t>
            </a:r>
            <a:r>
              <a:rPr lang="en-US" altLang="zh-CN" dirty="0"/>
              <a:t>.h</a:t>
            </a:r>
            <a:r>
              <a:rPr lang="zh-CN" altLang="en-US" dirty="0"/>
              <a:t>头文件，将需要的使用到的函数、</a:t>
            </a:r>
            <a:r>
              <a:rPr lang="en-US" altLang="zh-CN" dirty="0"/>
              <a:t>QT</a:t>
            </a:r>
            <a:r>
              <a:rPr lang="zh-CN" altLang="en-US" dirty="0"/>
              <a:t>组件、</a:t>
            </a:r>
            <a:r>
              <a:rPr lang="en-US" altLang="zh-CN" dirty="0" err="1"/>
              <a:t>ros</a:t>
            </a:r>
            <a:r>
              <a:rPr lang="zh-CN" altLang="en-US" dirty="0"/>
              <a:t>通信节点放入其中。</a:t>
            </a:r>
          </a:p>
        </p:txBody>
      </p:sp>
      <p:sp>
        <p:nvSpPr>
          <p:cNvPr id="6" name="文本框 5">
            <a:extLst>
              <a:ext uri="{FF2B5EF4-FFF2-40B4-BE49-F238E27FC236}">
                <a16:creationId xmlns:a16="http://schemas.microsoft.com/office/drawing/2014/main" id="{55C4E082-7680-BB35-7996-34ED5ADF4397}"/>
              </a:ext>
            </a:extLst>
          </p:cNvPr>
          <p:cNvSpPr txBox="1"/>
          <p:nvPr/>
        </p:nvSpPr>
        <p:spPr>
          <a:xfrm>
            <a:off x="5304871" y="3235286"/>
            <a:ext cx="5150628" cy="1200329"/>
          </a:xfrm>
          <a:prstGeom prst="rect">
            <a:avLst/>
          </a:prstGeom>
          <a:noFill/>
        </p:spPr>
        <p:txBody>
          <a:bodyPr wrap="square" rtlCol="0">
            <a:spAutoFit/>
          </a:bodyPr>
          <a:lstStyle/>
          <a:p>
            <a:r>
              <a:rPr lang="en-US" altLang="zh-CN" b="0" i="0" dirty="0">
                <a:solidFill>
                  <a:srgbClr val="334155"/>
                </a:solidFill>
                <a:effectLst/>
                <a:latin typeface="Inter"/>
              </a:rPr>
              <a:t>Q_SLOTS</a:t>
            </a:r>
            <a:r>
              <a:rPr lang="zh-CN" altLang="en-US" b="0" i="0" dirty="0">
                <a:solidFill>
                  <a:srgbClr val="334155"/>
                </a:solidFill>
                <a:effectLst/>
                <a:latin typeface="Inter"/>
              </a:rPr>
              <a:t>是</a:t>
            </a:r>
            <a:r>
              <a:rPr lang="en-US" altLang="zh-CN" b="0" i="0" dirty="0">
                <a:solidFill>
                  <a:srgbClr val="334155"/>
                </a:solidFill>
                <a:effectLst/>
                <a:latin typeface="Inter"/>
              </a:rPr>
              <a:t>Qt</a:t>
            </a:r>
            <a:r>
              <a:rPr lang="zh-CN" altLang="en-US" b="0" i="0" dirty="0">
                <a:solidFill>
                  <a:srgbClr val="334155"/>
                </a:solidFill>
                <a:effectLst/>
                <a:latin typeface="Inter"/>
              </a:rPr>
              <a:t>中的一个宏，用于声明一个槽函数。槽函数是一种特殊的成员函数，用于响应信号。</a:t>
            </a:r>
            <a:r>
              <a:rPr lang="en-US" altLang="zh-CN" b="0" i="0" dirty="0">
                <a:solidFill>
                  <a:srgbClr val="334155"/>
                </a:solidFill>
                <a:effectLst/>
                <a:latin typeface="Inter"/>
              </a:rPr>
              <a:t>Q_SLOTS</a:t>
            </a:r>
            <a:r>
              <a:rPr lang="zh-CN" altLang="en-US" b="0" i="0" dirty="0">
                <a:solidFill>
                  <a:srgbClr val="334155"/>
                </a:solidFill>
                <a:effectLst/>
                <a:latin typeface="Inter"/>
              </a:rPr>
              <a:t>宏可以用于在类中声明一个槽函数，使其能够被信号连接到。</a:t>
            </a:r>
            <a:endParaRPr lang="zh-CN" altLang="en-US" dirty="0"/>
          </a:p>
        </p:txBody>
      </p:sp>
      <p:pic>
        <p:nvPicPr>
          <p:cNvPr id="4" name="图片 3">
            <a:extLst>
              <a:ext uri="{FF2B5EF4-FFF2-40B4-BE49-F238E27FC236}">
                <a16:creationId xmlns:a16="http://schemas.microsoft.com/office/drawing/2014/main" id="{22EC8240-8758-18AE-B3B9-6A1CD2104D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0" r="18461"/>
          <a:stretch/>
        </p:blipFill>
        <p:spPr>
          <a:xfrm>
            <a:off x="300788" y="1183263"/>
            <a:ext cx="4892933" cy="3369488"/>
          </a:xfrm>
          <a:prstGeom prst="rect">
            <a:avLst/>
          </a:prstGeom>
        </p:spPr>
      </p:pic>
      <p:pic>
        <p:nvPicPr>
          <p:cNvPr id="9" name="图片 8">
            <a:extLst>
              <a:ext uri="{FF2B5EF4-FFF2-40B4-BE49-F238E27FC236}">
                <a16:creationId xmlns:a16="http://schemas.microsoft.com/office/drawing/2014/main" id="{85A83B3A-64BA-506D-1495-9A152F75DC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742" y="4576814"/>
            <a:ext cx="3338764" cy="843819"/>
          </a:xfrm>
          <a:prstGeom prst="rect">
            <a:avLst/>
          </a:prstGeom>
        </p:spPr>
      </p:pic>
    </p:spTree>
    <p:custDataLst>
      <p:tags r:id="rId1"/>
    </p:custDataLst>
    <p:extLst>
      <p:ext uri="{BB962C8B-B14F-4D97-AF65-F5344CB8AC3E}">
        <p14:creationId xmlns:p14="http://schemas.microsoft.com/office/powerpoint/2010/main" val="1528730051"/>
      </p:ext>
    </p:extLst>
  </p:cSld>
  <p:clrMapOvr>
    <a:masterClrMapping/>
  </p:clrMapOvr>
  <p:transition spd="med" advClick="0"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646619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path_mark_plugin</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/path_mark_plugin.cpp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endCxn id="16" idx="11"/>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sp>
        <p:nvSpPr>
          <p:cNvPr id="7" name="文本框 6">
            <a:extLst>
              <a:ext uri="{FF2B5EF4-FFF2-40B4-BE49-F238E27FC236}">
                <a16:creationId xmlns:a16="http://schemas.microsoft.com/office/drawing/2014/main" id="{79E2A70F-CCF6-A359-1570-07F65E863E2B}"/>
              </a:ext>
            </a:extLst>
          </p:cNvPr>
          <p:cNvSpPr txBox="1"/>
          <p:nvPr/>
        </p:nvSpPr>
        <p:spPr>
          <a:xfrm>
            <a:off x="893445" y="1141537"/>
            <a:ext cx="9186579" cy="1477328"/>
          </a:xfrm>
          <a:prstGeom prst="rect">
            <a:avLst/>
          </a:prstGeom>
          <a:noFill/>
        </p:spPr>
        <p:txBody>
          <a:bodyPr wrap="square" rtlCol="0">
            <a:spAutoFit/>
          </a:bodyPr>
          <a:lstStyle/>
          <a:p>
            <a:r>
              <a:rPr lang="zh-CN" altLang="en-US" sz="1800" dirty="0">
                <a:solidFill>
                  <a:srgbClr val="56505B"/>
                </a:solidFill>
                <a:latin typeface="微软雅黑" panose="020B0503020204020204" pitchFamily="34" charset="-122"/>
                <a:ea typeface="微软雅黑" panose="020B0503020204020204" pitchFamily="34" charset="-122"/>
                <a:sym typeface="+mn-ea"/>
              </a:rPr>
              <a:t>接下来的介绍将以</a:t>
            </a:r>
            <a:r>
              <a:rPr lang="en-US" altLang="zh-CN" sz="1800" dirty="0">
                <a:solidFill>
                  <a:srgbClr val="56505B"/>
                </a:solidFill>
                <a:latin typeface="微软雅黑" panose="020B0503020204020204" pitchFamily="34" charset="-122"/>
                <a:ea typeface="微软雅黑" panose="020B0503020204020204" pitchFamily="34" charset="-122"/>
                <a:sym typeface="+mn-ea"/>
              </a:rPr>
              <a:t>path_mark_plugin.cpp</a:t>
            </a:r>
            <a:r>
              <a:rPr lang="zh-CN" altLang="en-US" dirty="0">
                <a:solidFill>
                  <a:srgbClr val="56505B"/>
                </a:solidFill>
                <a:latin typeface="微软雅黑" panose="020B0503020204020204" pitchFamily="34" charset="-122"/>
                <a:ea typeface="微软雅黑" panose="020B0503020204020204" pitchFamily="34" charset="-122"/>
                <a:sym typeface="+mn-ea"/>
              </a:rPr>
              <a:t>中</a:t>
            </a:r>
            <a:r>
              <a:rPr lang="zh-CN" altLang="en-US" sz="1800" dirty="0">
                <a:solidFill>
                  <a:srgbClr val="56505B"/>
                </a:solidFill>
                <a:latin typeface="微软雅黑" panose="020B0503020204020204" pitchFamily="34" charset="-122"/>
                <a:ea typeface="微软雅黑" panose="020B0503020204020204" pitchFamily="34" charset="-122"/>
                <a:sym typeface="+mn-ea"/>
              </a:rPr>
              <a:t>函数出现的先后作为顺序</a:t>
            </a:r>
            <a:endParaRPr lang="en-US" altLang="zh-CN" sz="1800" dirty="0">
              <a:solidFill>
                <a:srgbClr val="56505B"/>
              </a:solidFill>
              <a:latin typeface="微软雅黑" panose="020B0503020204020204" pitchFamily="34" charset="-122"/>
              <a:ea typeface="微软雅黑" panose="020B0503020204020204" pitchFamily="34" charset="-122"/>
              <a:sym typeface="+mn-ea"/>
            </a:endParaRPr>
          </a:p>
          <a:p>
            <a:endParaRPr lang="en-US" altLang="zh-CN" dirty="0">
              <a:solidFill>
                <a:srgbClr val="56505B"/>
              </a:solidFill>
              <a:latin typeface="微软雅黑" panose="020B0503020204020204" pitchFamily="34" charset="-122"/>
              <a:ea typeface="微软雅黑" panose="020B0503020204020204" pitchFamily="34" charset="-122"/>
              <a:sym typeface="+mn-ea"/>
            </a:endParaRPr>
          </a:p>
          <a:p>
            <a:endParaRPr lang="en-US" altLang="zh-CN" dirty="0">
              <a:solidFill>
                <a:srgbClr val="56505B"/>
              </a:solidFill>
              <a:latin typeface="微软雅黑" panose="020B0503020204020204" pitchFamily="34" charset="-122"/>
              <a:ea typeface="微软雅黑" panose="020B0503020204020204" pitchFamily="34" charset="-122"/>
              <a:sym typeface="+mn-ea"/>
            </a:endParaRPr>
          </a:p>
          <a:p>
            <a:r>
              <a:rPr lang="zh-CN" altLang="en-US" dirty="0">
                <a:solidFill>
                  <a:srgbClr val="56505B"/>
                </a:solidFill>
                <a:latin typeface="微软雅黑" panose="020B0503020204020204" pitchFamily="34" charset="-122"/>
                <a:ea typeface="微软雅黑" panose="020B0503020204020204" pitchFamily="34" charset="-122"/>
                <a:sym typeface="+mn-ea"/>
              </a:rPr>
              <a:t>介绍的流程如下：</a:t>
            </a:r>
            <a:endParaRPr lang="en-US" altLang="zh-CN" dirty="0">
              <a:solidFill>
                <a:srgbClr val="56505B"/>
              </a:solidFill>
              <a:latin typeface="微软雅黑" panose="020B0503020204020204" pitchFamily="34" charset="-122"/>
              <a:ea typeface="微软雅黑" panose="020B0503020204020204" pitchFamily="34" charset="-122"/>
              <a:sym typeface="+mn-ea"/>
            </a:endParaRPr>
          </a:p>
          <a:p>
            <a:r>
              <a:rPr lang="zh-CN" altLang="en-US" dirty="0"/>
              <a:t>代码对应插件的部件</a:t>
            </a:r>
            <a:r>
              <a:rPr lang="en-US" altLang="zh-CN" dirty="0"/>
              <a:t>-&gt;</a:t>
            </a:r>
            <a:r>
              <a:rPr lang="zh-CN" altLang="en-US" dirty="0"/>
              <a:t>触发的回调函数</a:t>
            </a:r>
            <a:r>
              <a:rPr lang="en-US" altLang="zh-CN" dirty="0"/>
              <a:t>-&gt;</a:t>
            </a:r>
            <a:r>
              <a:rPr lang="zh-CN" altLang="en-US" dirty="0"/>
              <a:t>订阅的话题</a:t>
            </a:r>
            <a:r>
              <a:rPr lang="en-US" altLang="zh-CN" dirty="0"/>
              <a:t>-&gt;</a:t>
            </a:r>
            <a:r>
              <a:rPr lang="zh-CN" altLang="en-US" dirty="0"/>
              <a:t>该话题发布的位置</a:t>
            </a:r>
          </a:p>
        </p:txBody>
      </p:sp>
    </p:spTree>
    <p:custDataLst>
      <p:tags r:id="rId1"/>
    </p:custDataLst>
    <p:extLst>
      <p:ext uri="{BB962C8B-B14F-4D97-AF65-F5344CB8AC3E}">
        <p14:creationId xmlns:p14="http://schemas.microsoft.com/office/powerpoint/2010/main" val="2370972342"/>
      </p:ext>
    </p:extLst>
  </p:cSld>
  <p:clrMapOvr>
    <a:masterClrMapping/>
  </p:clrMapOvr>
  <p:transition spd="med" advClick="0" advTm="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646619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path_mark_plugin</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/path_mark_plugin.cpp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sp>
        <p:nvSpPr>
          <p:cNvPr id="6" name="文本框 5">
            <a:extLst>
              <a:ext uri="{FF2B5EF4-FFF2-40B4-BE49-F238E27FC236}">
                <a16:creationId xmlns:a16="http://schemas.microsoft.com/office/drawing/2014/main" id="{8D44B007-1CD3-91C8-B4B9-B4E30907B0B2}"/>
              </a:ext>
            </a:extLst>
          </p:cNvPr>
          <p:cNvSpPr txBox="1"/>
          <p:nvPr/>
        </p:nvSpPr>
        <p:spPr>
          <a:xfrm>
            <a:off x="8043110" y="1931275"/>
            <a:ext cx="3672068" cy="1077218"/>
          </a:xfrm>
          <a:prstGeom prst="rect">
            <a:avLst/>
          </a:prstGeom>
          <a:noFill/>
        </p:spPr>
        <p:txBody>
          <a:bodyPr wrap="square" rtlCol="0">
            <a:spAutoFit/>
          </a:bodyPr>
          <a:lstStyle/>
          <a:p>
            <a:r>
              <a:rPr lang="en-US" altLang="zh-CN" sz="1600" dirty="0"/>
              <a:t>QT</a:t>
            </a:r>
            <a:r>
              <a:rPr lang="zh-CN" altLang="en-US" sz="1600" dirty="0"/>
              <a:t>界面布局</a:t>
            </a:r>
            <a:r>
              <a:rPr lang="en-US" altLang="zh-CN" sz="1600" dirty="0"/>
              <a:t>:</a:t>
            </a:r>
            <a:r>
              <a:rPr lang="en-US" altLang="zh-CN" sz="1600" dirty="0" err="1"/>
              <a:t>QHBoxLayout</a:t>
            </a:r>
            <a:r>
              <a:rPr lang="zh-CN" altLang="en-US" sz="1600" dirty="0"/>
              <a:t>是水平布局，</a:t>
            </a:r>
            <a:r>
              <a:rPr lang="en-US" altLang="zh-CN" sz="1600" dirty="0" err="1"/>
              <a:t>QPushButton</a:t>
            </a:r>
            <a:r>
              <a:rPr lang="zh-CN" altLang="en-US" sz="1600" dirty="0"/>
              <a:t>是界面按钮，在</a:t>
            </a:r>
            <a:r>
              <a:rPr lang="en-US" altLang="zh-CN" sz="1600" dirty="0" err="1"/>
              <a:t>button_layout</a:t>
            </a:r>
            <a:r>
              <a:rPr lang="zh-CN" altLang="en-US" sz="1600" dirty="0"/>
              <a:t>通过</a:t>
            </a:r>
            <a:r>
              <a:rPr lang="en-US" altLang="zh-CN" sz="1600" dirty="0" err="1"/>
              <a:t>addWidget</a:t>
            </a:r>
            <a:r>
              <a:rPr lang="zh-CN" altLang="en-US" sz="1600" dirty="0"/>
              <a:t>可以让组件按规定的布局摆放</a:t>
            </a:r>
          </a:p>
        </p:txBody>
      </p:sp>
      <p:sp>
        <p:nvSpPr>
          <p:cNvPr id="17" name="文本框 16">
            <a:extLst>
              <a:ext uri="{FF2B5EF4-FFF2-40B4-BE49-F238E27FC236}">
                <a16:creationId xmlns:a16="http://schemas.microsoft.com/office/drawing/2014/main" id="{3D20F018-4BCC-1BAA-77B1-0928232C24E3}"/>
              </a:ext>
            </a:extLst>
          </p:cNvPr>
          <p:cNvSpPr txBox="1"/>
          <p:nvPr/>
        </p:nvSpPr>
        <p:spPr>
          <a:xfrm>
            <a:off x="8043110" y="3965189"/>
            <a:ext cx="4072690" cy="615553"/>
          </a:xfrm>
          <a:prstGeom prst="rect">
            <a:avLst/>
          </a:prstGeom>
          <a:noFill/>
        </p:spPr>
        <p:txBody>
          <a:bodyPr wrap="square" rtlCol="0">
            <a:spAutoFit/>
          </a:bodyPr>
          <a:lstStyle/>
          <a:p>
            <a:r>
              <a:rPr lang="zh-CN" altLang="en-US" sz="1600" dirty="0"/>
              <a:t>将槽函数和按钮的触发联系起来，当检测到</a:t>
            </a:r>
            <a:r>
              <a:rPr lang="en-US" altLang="zh-CN" sz="1600" dirty="0"/>
              <a:t>clicked</a:t>
            </a:r>
            <a:r>
              <a:rPr lang="zh-CN" altLang="en-US" sz="1600" dirty="0"/>
              <a:t>信号时，自动触发槽函数</a:t>
            </a:r>
            <a:r>
              <a:rPr lang="zh-CN" altLang="en-US" dirty="0"/>
              <a:t>。</a:t>
            </a:r>
          </a:p>
        </p:txBody>
      </p:sp>
      <p:sp>
        <p:nvSpPr>
          <p:cNvPr id="20" name="文本框 19">
            <a:extLst>
              <a:ext uri="{FF2B5EF4-FFF2-40B4-BE49-F238E27FC236}">
                <a16:creationId xmlns:a16="http://schemas.microsoft.com/office/drawing/2014/main" id="{9FCDE87E-854E-15B9-7E57-EA9AC21FB0D7}"/>
              </a:ext>
            </a:extLst>
          </p:cNvPr>
          <p:cNvSpPr txBox="1"/>
          <p:nvPr/>
        </p:nvSpPr>
        <p:spPr>
          <a:xfrm>
            <a:off x="8043110" y="5298630"/>
            <a:ext cx="3608601" cy="369332"/>
          </a:xfrm>
          <a:prstGeom prst="rect">
            <a:avLst/>
          </a:prstGeom>
          <a:noFill/>
        </p:spPr>
        <p:txBody>
          <a:bodyPr wrap="square" rtlCol="0">
            <a:spAutoFit/>
          </a:bodyPr>
          <a:lstStyle/>
          <a:p>
            <a:r>
              <a:rPr lang="zh-CN" altLang="en-US" dirty="0"/>
              <a:t>设置</a:t>
            </a:r>
            <a:r>
              <a:rPr lang="en-US" altLang="zh-CN" dirty="0" err="1"/>
              <a:t>ros</a:t>
            </a:r>
            <a:r>
              <a:rPr lang="zh-CN" altLang="en-US" dirty="0"/>
              <a:t>节点</a:t>
            </a:r>
          </a:p>
        </p:txBody>
      </p:sp>
      <p:pic>
        <p:nvPicPr>
          <p:cNvPr id="5" name="图片 4">
            <a:extLst>
              <a:ext uri="{FF2B5EF4-FFF2-40B4-BE49-F238E27FC236}">
                <a16:creationId xmlns:a16="http://schemas.microsoft.com/office/drawing/2014/main" id="{E99D9D91-85E6-4393-4DA1-837BA7750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770" y="897323"/>
            <a:ext cx="6995886" cy="5063353"/>
          </a:xfrm>
          <a:prstGeom prst="rect">
            <a:avLst/>
          </a:prstGeom>
        </p:spPr>
      </p:pic>
      <p:pic>
        <p:nvPicPr>
          <p:cNvPr id="7" name="图片 6">
            <a:extLst>
              <a:ext uri="{FF2B5EF4-FFF2-40B4-BE49-F238E27FC236}">
                <a16:creationId xmlns:a16="http://schemas.microsoft.com/office/drawing/2014/main" id="{D13BD561-6E85-BA4E-F65A-D2E7E94525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9982" r="66973"/>
          <a:stretch/>
        </p:blipFill>
        <p:spPr>
          <a:xfrm>
            <a:off x="5132691" y="1234997"/>
            <a:ext cx="2589018" cy="2669915"/>
          </a:xfrm>
          <a:prstGeom prst="rect">
            <a:avLst/>
          </a:prstGeom>
        </p:spPr>
      </p:pic>
      <p:sp>
        <p:nvSpPr>
          <p:cNvPr id="8" name="矩形 7">
            <a:extLst>
              <a:ext uri="{FF2B5EF4-FFF2-40B4-BE49-F238E27FC236}">
                <a16:creationId xmlns:a16="http://schemas.microsoft.com/office/drawing/2014/main" id="{8E61C0B8-CAA7-6CD2-B7C4-996DB1E5BE71}"/>
              </a:ext>
            </a:extLst>
          </p:cNvPr>
          <p:cNvSpPr/>
          <p:nvPr/>
        </p:nvSpPr>
        <p:spPr>
          <a:xfrm>
            <a:off x="5396163" y="3609474"/>
            <a:ext cx="2111542" cy="1608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E0355AAE-A5B2-E0BB-3E3D-DD56C7ADF415}"/>
              </a:ext>
            </a:extLst>
          </p:cNvPr>
          <p:cNvCxnSpPr>
            <a:cxnSpLocks/>
            <a:endCxn id="8" idx="1"/>
          </p:cNvCxnSpPr>
          <p:nvPr/>
        </p:nvCxnSpPr>
        <p:spPr>
          <a:xfrm flipV="1">
            <a:off x="2021305" y="3689902"/>
            <a:ext cx="3374858" cy="328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直接箭头连接符 20">
            <a:extLst>
              <a:ext uri="{FF2B5EF4-FFF2-40B4-BE49-F238E27FC236}">
                <a16:creationId xmlns:a16="http://schemas.microsoft.com/office/drawing/2014/main" id="{1AB5435A-25EC-0815-AA29-4BC1BEE71ED0}"/>
              </a:ext>
            </a:extLst>
          </p:cNvPr>
          <p:cNvCxnSpPr>
            <a:cxnSpLocks/>
          </p:cNvCxnSpPr>
          <p:nvPr/>
        </p:nvCxnSpPr>
        <p:spPr>
          <a:xfrm flipV="1">
            <a:off x="2075447" y="3741707"/>
            <a:ext cx="3789948" cy="3973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直接箭头连接符 23">
            <a:extLst>
              <a:ext uri="{FF2B5EF4-FFF2-40B4-BE49-F238E27FC236}">
                <a16:creationId xmlns:a16="http://schemas.microsoft.com/office/drawing/2014/main" id="{5DE35B84-E9EA-6F87-6CA4-016B437915FD}"/>
              </a:ext>
            </a:extLst>
          </p:cNvPr>
          <p:cNvCxnSpPr>
            <a:cxnSpLocks/>
          </p:cNvCxnSpPr>
          <p:nvPr/>
        </p:nvCxnSpPr>
        <p:spPr>
          <a:xfrm flipV="1">
            <a:off x="2021305" y="3741707"/>
            <a:ext cx="4283242" cy="5008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直接箭头连接符 27">
            <a:extLst>
              <a:ext uri="{FF2B5EF4-FFF2-40B4-BE49-F238E27FC236}">
                <a16:creationId xmlns:a16="http://schemas.microsoft.com/office/drawing/2014/main" id="{4BF059B2-6C2A-36E0-A006-E27336BED69B}"/>
              </a:ext>
            </a:extLst>
          </p:cNvPr>
          <p:cNvCxnSpPr/>
          <p:nvPr/>
        </p:nvCxnSpPr>
        <p:spPr>
          <a:xfrm flipV="1">
            <a:off x="1973179" y="3770330"/>
            <a:ext cx="4698332" cy="6031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a:extLst>
              <a:ext uri="{FF2B5EF4-FFF2-40B4-BE49-F238E27FC236}">
                <a16:creationId xmlns:a16="http://schemas.microsoft.com/office/drawing/2014/main" id="{C8D112B5-D215-100F-59E7-B41C2C3B62E7}"/>
              </a:ext>
            </a:extLst>
          </p:cNvPr>
          <p:cNvCxnSpPr/>
          <p:nvPr/>
        </p:nvCxnSpPr>
        <p:spPr>
          <a:xfrm flipV="1">
            <a:off x="2021305" y="3777250"/>
            <a:ext cx="5089358" cy="6851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连接符: 肘形 31">
            <a:extLst>
              <a:ext uri="{FF2B5EF4-FFF2-40B4-BE49-F238E27FC236}">
                <a16:creationId xmlns:a16="http://schemas.microsoft.com/office/drawing/2014/main" id="{B0904299-E4B7-D271-5ECA-AFC6F9D07256}"/>
              </a:ext>
            </a:extLst>
          </p:cNvPr>
          <p:cNvCxnSpPr>
            <a:cxnSpLocks/>
          </p:cNvCxnSpPr>
          <p:nvPr/>
        </p:nvCxnSpPr>
        <p:spPr>
          <a:xfrm flipV="1">
            <a:off x="1797132" y="2574715"/>
            <a:ext cx="5534526" cy="2069517"/>
          </a:xfrm>
          <a:prstGeom prst="bentConnector3">
            <a:avLst>
              <a:gd name="adj1" fmla="val 110870"/>
            </a:avLst>
          </a:prstGeom>
          <a:ln>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3534970264"/>
      </p:ext>
    </p:extLst>
  </p:cSld>
  <p:clrMapOvr>
    <a:masterClrMapping/>
  </p:clrMapOvr>
  <p:transition spd="med" advClick="0"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646619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path_mark_plugin</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/path_mark_plugin.cpp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sp>
        <p:nvSpPr>
          <p:cNvPr id="6" name="文本框 5">
            <a:extLst>
              <a:ext uri="{FF2B5EF4-FFF2-40B4-BE49-F238E27FC236}">
                <a16:creationId xmlns:a16="http://schemas.microsoft.com/office/drawing/2014/main" id="{8D44B007-1CD3-91C8-B4B9-B4E30907B0B2}"/>
              </a:ext>
            </a:extLst>
          </p:cNvPr>
          <p:cNvSpPr txBox="1"/>
          <p:nvPr/>
        </p:nvSpPr>
        <p:spPr>
          <a:xfrm>
            <a:off x="6213365" y="2197587"/>
            <a:ext cx="5254906" cy="276999"/>
          </a:xfrm>
          <a:prstGeom prst="rect">
            <a:avLst/>
          </a:prstGeom>
          <a:noFill/>
        </p:spPr>
        <p:txBody>
          <a:bodyPr wrap="square" rtlCol="0">
            <a:spAutoFit/>
          </a:bodyPr>
          <a:lstStyle/>
          <a:p>
            <a:r>
              <a:rPr lang="zh-CN" altLang="en-US" sz="1200" dirty="0"/>
              <a:t>设置四列表格，表格以水平方式存放</a:t>
            </a:r>
          </a:p>
        </p:txBody>
      </p:sp>
      <p:sp>
        <p:nvSpPr>
          <p:cNvPr id="17" name="文本框 16">
            <a:extLst>
              <a:ext uri="{FF2B5EF4-FFF2-40B4-BE49-F238E27FC236}">
                <a16:creationId xmlns:a16="http://schemas.microsoft.com/office/drawing/2014/main" id="{3D20F018-4BCC-1BAA-77B1-0928232C24E3}"/>
              </a:ext>
            </a:extLst>
          </p:cNvPr>
          <p:cNvSpPr txBox="1"/>
          <p:nvPr/>
        </p:nvSpPr>
        <p:spPr>
          <a:xfrm>
            <a:off x="6213365" y="4683294"/>
            <a:ext cx="5254906" cy="461665"/>
          </a:xfrm>
          <a:prstGeom prst="rect">
            <a:avLst/>
          </a:prstGeom>
          <a:noFill/>
        </p:spPr>
        <p:txBody>
          <a:bodyPr wrap="square" rtlCol="0">
            <a:spAutoFit/>
          </a:bodyPr>
          <a:lstStyle/>
          <a:p>
            <a:r>
              <a:rPr lang="zh-CN" altLang="en-US" sz="1200" dirty="0"/>
              <a:t>把表格放进布局中，把按钮一块放到</a:t>
            </a:r>
            <a:r>
              <a:rPr lang="en-US" altLang="zh-CN" sz="1200" dirty="0"/>
              <a:t>button layout</a:t>
            </a:r>
            <a:r>
              <a:rPr lang="zh-CN" altLang="en-US" sz="1200" dirty="0"/>
              <a:t>中，在把</a:t>
            </a:r>
            <a:r>
              <a:rPr lang="en-US" altLang="zh-CN" sz="1200" dirty="0"/>
              <a:t>button layout</a:t>
            </a:r>
            <a:r>
              <a:rPr lang="zh-CN" altLang="en-US" sz="1200" dirty="0"/>
              <a:t>放进表格中</a:t>
            </a:r>
          </a:p>
        </p:txBody>
      </p:sp>
      <p:pic>
        <p:nvPicPr>
          <p:cNvPr id="5" name="图片 4">
            <a:extLst>
              <a:ext uri="{FF2B5EF4-FFF2-40B4-BE49-F238E27FC236}">
                <a16:creationId xmlns:a16="http://schemas.microsoft.com/office/drawing/2014/main" id="{37B4D8F6-C656-CBE8-B082-1DBC44F06647}"/>
              </a:ext>
            </a:extLst>
          </p:cNvPr>
          <p:cNvPicPr>
            <a:picLocks noChangeAspect="1"/>
          </p:cNvPicPr>
          <p:nvPr/>
        </p:nvPicPr>
        <p:blipFill>
          <a:blip r:embed="rId4"/>
          <a:stretch>
            <a:fillRect/>
          </a:stretch>
        </p:blipFill>
        <p:spPr>
          <a:xfrm>
            <a:off x="3361584" y="2918411"/>
            <a:ext cx="2106728" cy="2097488"/>
          </a:xfrm>
          <a:prstGeom prst="rect">
            <a:avLst/>
          </a:prstGeom>
        </p:spPr>
      </p:pic>
      <p:pic>
        <p:nvPicPr>
          <p:cNvPr id="18" name="图片 17">
            <a:extLst>
              <a:ext uri="{FF2B5EF4-FFF2-40B4-BE49-F238E27FC236}">
                <a16:creationId xmlns:a16="http://schemas.microsoft.com/office/drawing/2014/main" id="{6DE63184-D3A2-EAF0-4BAC-BCAE569DE665}"/>
              </a:ext>
            </a:extLst>
          </p:cNvPr>
          <p:cNvPicPr>
            <a:picLocks noChangeAspect="1"/>
          </p:cNvPicPr>
          <p:nvPr/>
        </p:nvPicPr>
        <p:blipFill>
          <a:blip r:embed="rId5"/>
          <a:stretch>
            <a:fillRect/>
          </a:stretch>
        </p:blipFill>
        <p:spPr>
          <a:xfrm>
            <a:off x="6331352" y="1516732"/>
            <a:ext cx="4641267" cy="598390"/>
          </a:xfrm>
          <a:prstGeom prst="rect">
            <a:avLst/>
          </a:prstGeom>
        </p:spPr>
      </p:pic>
      <p:pic>
        <p:nvPicPr>
          <p:cNvPr id="22" name="图片 21">
            <a:extLst>
              <a:ext uri="{FF2B5EF4-FFF2-40B4-BE49-F238E27FC236}">
                <a16:creationId xmlns:a16="http://schemas.microsoft.com/office/drawing/2014/main" id="{44E595DF-83A7-A814-FD0E-F917B7DC022F}"/>
              </a:ext>
            </a:extLst>
          </p:cNvPr>
          <p:cNvPicPr>
            <a:picLocks noChangeAspect="1"/>
          </p:cNvPicPr>
          <p:nvPr/>
        </p:nvPicPr>
        <p:blipFill>
          <a:blip r:embed="rId6"/>
          <a:stretch>
            <a:fillRect/>
          </a:stretch>
        </p:blipFill>
        <p:spPr>
          <a:xfrm>
            <a:off x="6263453" y="2601551"/>
            <a:ext cx="4089610" cy="1994002"/>
          </a:xfrm>
          <a:prstGeom prst="rect">
            <a:avLst/>
          </a:prstGeom>
        </p:spPr>
      </p:pic>
      <p:pic>
        <p:nvPicPr>
          <p:cNvPr id="2" name="图片 1">
            <a:extLst>
              <a:ext uri="{FF2B5EF4-FFF2-40B4-BE49-F238E27FC236}">
                <a16:creationId xmlns:a16="http://schemas.microsoft.com/office/drawing/2014/main" id="{DC2E6BB5-C1E2-695C-F47B-5F6A3E5D147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9982" r="66973"/>
          <a:stretch/>
        </p:blipFill>
        <p:spPr>
          <a:xfrm>
            <a:off x="358312" y="2390775"/>
            <a:ext cx="2589018" cy="2669915"/>
          </a:xfrm>
          <a:prstGeom prst="rect">
            <a:avLst/>
          </a:prstGeom>
        </p:spPr>
      </p:pic>
    </p:spTree>
    <p:custDataLst>
      <p:tags r:id="rId1"/>
    </p:custDataLst>
    <p:extLst>
      <p:ext uri="{BB962C8B-B14F-4D97-AF65-F5344CB8AC3E}">
        <p14:creationId xmlns:p14="http://schemas.microsoft.com/office/powerpoint/2010/main" val="369708965"/>
      </p:ext>
    </p:extLst>
  </p:cSld>
  <p:clrMapOvr>
    <a:masterClrMapping/>
  </p:clrMapOvr>
  <p:transition spd="med" advClick="0"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646619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path_mark_plugin</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/path_mark_plugin.cpp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pic>
        <p:nvPicPr>
          <p:cNvPr id="18" name="图片 17">
            <a:extLst>
              <a:ext uri="{FF2B5EF4-FFF2-40B4-BE49-F238E27FC236}">
                <a16:creationId xmlns:a16="http://schemas.microsoft.com/office/drawing/2014/main" id="{05DD5E19-4222-9F37-21EE-1820F6D5E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433" y="1929789"/>
            <a:ext cx="5112013" cy="4273770"/>
          </a:xfrm>
          <a:prstGeom prst="rect">
            <a:avLst/>
          </a:prstGeom>
        </p:spPr>
      </p:pic>
      <p:pic>
        <p:nvPicPr>
          <p:cNvPr id="20" name="图片 19">
            <a:extLst>
              <a:ext uri="{FF2B5EF4-FFF2-40B4-BE49-F238E27FC236}">
                <a16:creationId xmlns:a16="http://schemas.microsoft.com/office/drawing/2014/main" id="{67C0FEEF-AEF1-92E6-D2C8-52E3C8CEA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006" y="1553691"/>
            <a:ext cx="5759746" cy="273064"/>
          </a:xfrm>
          <a:prstGeom prst="rect">
            <a:avLst/>
          </a:prstGeom>
        </p:spPr>
      </p:pic>
      <p:pic>
        <p:nvPicPr>
          <p:cNvPr id="21" name="图片 20">
            <a:extLst>
              <a:ext uri="{FF2B5EF4-FFF2-40B4-BE49-F238E27FC236}">
                <a16:creationId xmlns:a16="http://schemas.microsoft.com/office/drawing/2014/main" id="{12E82A72-6B09-2100-70F1-F6CB079D8B2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951" t="93673" r="71415" b="3351"/>
          <a:stretch/>
        </p:blipFill>
        <p:spPr>
          <a:xfrm>
            <a:off x="581616" y="1106986"/>
            <a:ext cx="3026804" cy="207447"/>
          </a:xfrm>
          <a:prstGeom prst="rect">
            <a:avLst/>
          </a:prstGeom>
        </p:spPr>
      </p:pic>
      <p:sp>
        <p:nvSpPr>
          <p:cNvPr id="22" name="矩形 21">
            <a:extLst>
              <a:ext uri="{FF2B5EF4-FFF2-40B4-BE49-F238E27FC236}">
                <a16:creationId xmlns:a16="http://schemas.microsoft.com/office/drawing/2014/main" id="{223AAC2D-0A2A-59D3-F3EE-A87EB6AEDD22}"/>
              </a:ext>
            </a:extLst>
          </p:cNvPr>
          <p:cNvSpPr/>
          <p:nvPr/>
        </p:nvSpPr>
        <p:spPr>
          <a:xfrm>
            <a:off x="581616" y="1003952"/>
            <a:ext cx="1090773" cy="4467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287E1891-BCE5-CA7B-D5BF-71834A5FF468}"/>
              </a:ext>
            </a:extLst>
          </p:cNvPr>
          <p:cNvSpPr txBox="1"/>
          <p:nvPr/>
        </p:nvSpPr>
        <p:spPr>
          <a:xfrm>
            <a:off x="6096000" y="1549004"/>
            <a:ext cx="4361447" cy="461665"/>
          </a:xfrm>
          <a:prstGeom prst="rect">
            <a:avLst/>
          </a:prstGeom>
          <a:noFill/>
        </p:spPr>
        <p:txBody>
          <a:bodyPr wrap="square" rtlCol="0">
            <a:spAutoFit/>
          </a:bodyPr>
          <a:lstStyle/>
          <a:p>
            <a:r>
              <a:rPr lang="zh-CN" altLang="en-US" sz="1200" dirty="0"/>
              <a:t>当点击录制路径、保存路径时，就会触发对应的</a:t>
            </a:r>
            <a:r>
              <a:rPr lang="en-US" altLang="zh-CN" sz="1200" dirty="0" err="1"/>
              <a:t>start_record_callback</a:t>
            </a:r>
            <a:r>
              <a:rPr lang="zh-CN" altLang="en-US" sz="1200" dirty="0"/>
              <a:t>函数和</a:t>
            </a:r>
            <a:r>
              <a:rPr lang="en-US" altLang="zh-CN" sz="1200" dirty="0" err="1"/>
              <a:t>stop_record_callback</a:t>
            </a:r>
            <a:r>
              <a:rPr lang="zh-CN" altLang="en-US" sz="1200" dirty="0"/>
              <a:t>函数</a:t>
            </a:r>
          </a:p>
        </p:txBody>
      </p:sp>
      <p:sp>
        <p:nvSpPr>
          <p:cNvPr id="24" name="文本框 23">
            <a:extLst>
              <a:ext uri="{FF2B5EF4-FFF2-40B4-BE49-F238E27FC236}">
                <a16:creationId xmlns:a16="http://schemas.microsoft.com/office/drawing/2014/main" id="{4E209F79-B49F-82C4-004F-9E48B49889C4}"/>
              </a:ext>
            </a:extLst>
          </p:cNvPr>
          <p:cNvSpPr txBox="1"/>
          <p:nvPr/>
        </p:nvSpPr>
        <p:spPr>
          <a:xfrm>
            <a:off x="6096000" y="2113703"/>
            <a:ext cx="5616742" cy="1015663"/>
          </a:xfrm>
          <a:prstGeom prst="rect">
            <a:avLst/>
          </a:prstGeom>
          <a:noFill/>
        </p:spPr>
        <p:txBody>
          <a:bodyPr wrap="square" rtlCol="0">
            <a:spAutoFit/>
          </a:bodyPr>
          <a:lstStyle/>
          <a:p>
            <a:r>
              <a:rPr lang="en-US" altLang="zh-CN" sz="1200" dirty="0" err="1"/>
              <a:t>start_record_callback</a:t>
            </a:r>
            <a:r>
              <a:rPr lang="zh-CN" altLang="en-US" sz="1200" dirty="0"/>
              <a:t>的作用是：清空表格，</a:t>
            </a:r>
            <a:r>
              <a:rPr lang="en-US" altLang="zh-CN" sz="1200" dirty="0" err="1"/>
              <a:t>start_record_client</a:t>
            </a:r>
            <a:r>
              <a:rPr lang="zh-CN" altLang="en-US" sz="1200" dirty="0"/>
              <a:t>客户端发布</a:t>
            </a:r>
            <a:r>
              <a:rPr lang="en-US" altLang="zh-CN" sz="1200" dirty="0" err="1"/>
              <a:t>default_path</a:t>
            </a:r>
            <a:r>
              <a:rPr lang="zh-CN" altLang="en-US" sz="1200" dirty="0"/>
              <a:t>的</a:t>
            </a:r>
            <a:r>
              <a:rPr lang="en-US" altLang="zh-CN" sz="1200" dirty="0"/>
              <a:t>request,</a:t>
            </a:r>
            <a:r>
              <a:rPr lang="zh-CN" altLang="en-US" sz="1200" dirty="0"/>
              <a:t>同时使录制路径按钮不可点击，保存路径按钮可点击</a:t>
            </a:r>
            <a:endParaRPr lang="en-US" altLang="zh-CN" sz="1200" dirty="0"/>
          </a:p>
          <a:p>
            <a:endParaRPr lang="en-US" altLang="zh-CN" sz="1200" dirty="0"/>
          </a:p>
          <a:p>
            <a:r>
              <a:rPr lang="en-US" altLang="zh-CN" sz="1200" dirty="0" err="1"/>
              <a:t>stop_record_callback</a:t>
            </a:r>
            <a:r>
              <a:rPr lang="zh-CN" altLang="en-US" sz="1200" dirty="0"/>
              <a:t>的作用是：清空表格，</a:t>
            </a:r>
            <a:r>
              <a:rPr lang="en-US" altLang="zh-CN" sz="1200" dirty="0" err="1"/>
              <a:t>stop_record_client</a:t>
            </a:r>
            <a:r>
              <a:rPr lang="zh-CN" altLang="en-US" sz="1200" dirty="0"/>
              <a:t>客户端发布空信息，同时使开始任务按钮可点击</a:t>
            </a:r>
            <a:endParaRPr lang="en-US" altLang="zh-CN" sz="1200" dirty="0"/>
          </a:p>
        </p:txBody>
      </p:sp>
      <p:pic>
        <p:nvPicPr>
          <p:cNvPr id="25" name="图片 24">
            <a:extLst>
              <a:ext uri="{FF2B5EF4-FFF2-40B4-BE49-F238E27FC236}">
                <a16:creationId xmlns:a16="http://schemas.microsoft.com/office/drawing/2014/main" id="{F4314BFA-5F2A-797A-BB36-5C7EA2F8C4CB}"/>
              </a:ext>
            </a:extLst>
          </p:cNvPr>
          <p:cNvPicPr>
            <a:picLocks noChangeAspect="1"/>
          </p:cNvPicPr>
          <p:nvPr/>
        </p:nvPicPr>
        <p:blipFill>
          <a:blip r:embed="rId7"/>
          <a:stretch>
            <a:fillRect/>
          </a:stretch>
        </p:blipFill>
        <p:spPr>
          <a:xfrm>
            <a:off x="6141193" y="3429000"/>
            <a:ext cx="3495170" cy="2832763"/>
          </a:xfrm>
          <a:prstGeom prst="rect">
            <a:avLst/>
          </a:prstGeom>
        </p:spPr>
      </p:pic>
      <p:sp>
        <p:nvSpPr>
          <p:cNvPr id="26" name="文本框 25">
            <a:extLst>
              <a:ext uri="{FF2B5EF4-FFF2-40B4-BE49-F238E27FC236}">
                <a16:creationId xmlns:a16="http://schemas.microsoft.com/office/drawing/2014/main" id="{8474486F-A239-E02A-962F-ECF25E0E429C}"/>
              </a:ext>
            </a:extLst>
          </p:cNvPr>
          <p:cNvSpPr txBox="1"/>
          <p:nvPr/>
        </p:nvSpPr>
        <p:spPr>
          <a:xfrm>
            <a:off x="9741537" y="3728635"/>
            <a:ext cx="2579771" cy="2123658"/>
          </a:xfrm>
          <a:prstGeom prst="rect">
            <a:avLst/>
          </a:prstGeom>
          <a:noFill/>
        </p:spPr>
        <p:txBody>
          <a:bodyPr wrap="square" rtlCol="0">
            <a:spAutoFit/>
          </a:bodyPr>
          <a:lstStyle/>
          <a:p>
            <a:r>
              <a:rPr lang="en-US" altLang="zh-CN" sz="1200" dirty="0" err="1"/>
              <a:t>start_record_client</a:t>
            </a:r>
            <a:r>
              <a:rPr lang="zh-CN" altLang="en-US" sz="1200" dirty="0"/>
              <a:t>客户端对应</a:t>
            </a:r>
            <a:r>
              <a:rPr lang="en-US" altLang="zh-CN" sz="1200" dirty="0" err="1"/>
              <a:t>start_record_server</a:t>
            </a:r>
            <a:r>
              <a:rPr lang="zh-CN" altLang="en-US" sz="1200" dirty="0"/>
              <a:t>服务端</a:t>
            </a:r>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endParaRPr lang="en-US" altLang="zh-CN" sz="1200" dirty="0"/>
          </a:p>
          <a:p>
            <a:r>
              <a:rPr lang="en-US" altLang="zh-CN" sz="1200" dirty="0" err="1"/>
              <a:t>stop_record_client</a:t>
            </a:r>
            <a:r>
              <a:rPr lang="zh-CN" altLang="en-US" sz="1200" dirty="0"/>
              <a:t>客户端对应</a:t>
            </a:r>
            <a:endParaRPr lang="en-US" altLang="zh-CN" sz="1200" dirty="0"/>
          </a:p>
          <a:p>
            <a:r>
              <a:rPr lang="en-US" altLang="zh-CN" sz="1200" dirty="0" err="1"/>
              <a:t>stop_record_server</a:t>
            </a:r>
            <a:r>
              <a:rPr lang="zh-CN" altLang="en-US" sz="1200" dirty="0"/>
              <a:t>服务端</a:t>
            </a:r>
            <a:endParaRPr lang="en-US" altLang="zh-CN" sz="1200" dirty="0"/>
          </a:p>
        </p:txBody>
      </p:sp>
    </p:spTree>
    <p:custDataLst>
      <p:tags r:id="rId1"/>
    </p:custDataLst>
    <p:extLst>
      <p:ext uri="{BB962C8B-B14F-4D97-AF65-F5344CB8AC3E}">
        <p14:creationId xmlns:p14="http://schemas.microsoft.com/office/powerpoint/2010/main" val="2310006838"/>
      </p:ext>
    </p:extLst>
  </p:cSld>
  <p:clrMapOvr>
    <a:masterClrMapping/>
  </p:clrMapOvr>
  <p:transition spd="med" advClick="0"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646619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path_mark_plugin</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/path_mark_plugin.cpp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pic>
        <p:nvPicPr>
          <p:cNvPr id="21" name="图片 20">
            <a:extLst>
              <a:ext uri="{FF2B5EF4-FFF2-40B4-BE49-F238E27FC236}">
                <a16:creationId xmlns:a16="http://schemas.microsoft.com/office/drawing/2014/main" id="{12E82A72-6B09-2100-70F1-F6CB079D8B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51" t="93673" r="71415" b="3351"/>
          <a:stretch/>
        </p:blipFill>
        <p:spPr>
          <a:xfrm>
            <a:off x="581616" y="1106986"/>
            <a:ext cx="3026804" cy="207447"/>
          </a:xfrm>
          <a:prstGeom prst="rect">
            <a:avLst/>
          </a:prstGeom>
        </p:spPr>
      </p:pic>
      <p:sp>
        <p:nvSpPr>
          <p:cNvPr id="22" name="矩形 21">
            <a:extLst>
              <a:ext uri="{FF2B5EF4-FFF2-40B4-BE49-F238E27FC236}">
                <a16:creationId xmlns:a16="http://schemas.microsoft.com/office/drawing/2014/main" id="{223AAC2D-0A2A-59D3-F3EE-A87EB6AEDD22}"/>
              </a:ext>
            </a:extLst>
          </p:cNvPr>
          <p:cNvSpPr/>
          <p:nvPr/>
        </p:nvSpPr>
        <p:spPr>
          <a:xfrm>
            <a:off x="1670474" y="1016027"/>
            <a:ext cx="1090773" cy="4467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287E1891-BCE5-CA7B-D5BF-71834A5FF468}"/>
              </a:ext>
            </a:extLst>
          </p:cNvPr>
          <p:cNvSpPr txBox="1"/>
          <p:nvPr/>
        </p:nvSpPr>
        <p:spPr>
          <a:xfrm>
            <a:off x="6096000" y="1549004"/>
            <a:ext cx="4361447" cy="461665"/>
          </a:xfrm>
          <a:prstGeom prst="rect">
            <a:avLst/>
          </a:prstGeom>
          <a:noFill/>
        </p:spPr>
        <p:txBody>
          <a:bodyPr wrap="square" rtlCol="0">
            <a:spAutoFit/>
          </a:bodyPr>
          <a:lstStyle/>
          <a:p>
            <a:r>
              <a:rPr lang="zh-CN" altLang="en-US" sz="1200" dirty="0"/>
              <a:t>当点击开始任务、取消任务时，就会触发对应的</a:t>
            </a:r>
            <a:r>
              <a:rPr lang="en-US" altLang="zh-CN" sz="1200" dirty="0" err="1"/>
              <a:t>start_task_callback</a:t>
            </a:r>
            <a:r>
              <a:rPr lang="zh-CN" altLang="en-US" sz="1200" dirty="0"/>
              <a:t>函数和</a:t>
            </a:r>
            <a:r>
              <a:rPr lang="en-US" altLang="zh-CN" sz="1200" dirty="0" err="1"/>
              <a:t>stop_task_callback</a:t>
            </a:r>
            <a:r>
              <a:rPr lang="zh-CN" altLang="en-US" sz="1200" dirty="0"/>
              <a:t>函数</a:t>
            </a:r>
          </a:p>
        </p:txBody>
      </p:sp>
      <p:sp>
        <p:nvSpPr>
          <p:cNvPr id="24" name="文本框 23">
            <a:extLst>
              <a:ext uri="{FF2B5EF4-FFF2-40B4-BE49-F238E27FC236}">
                <a16:creationId xmlns:a16="http://schemas.microsoft.com/office/drawing/2014/main" id="{4E209F79-B49F-82C4-004F-9E48B49889C4}"/>
              </a:ext>
            </a:extLst>
          </p:cNvPr>
          <p:cNvSpPr txBox="1"/>
          <p:nvPr/>
        </p:nvSpPr>
        <p:spPr>
          <a:xfrm>
            <a:off x="6086047" y="2070792"/>
            <a:ext cx="5616742" cy="1015663"/>
          </a:xfrm>
          <a:prstGeom prst="rect">
            <a:avLst/>
          </a:prstGeom>
          <a:noFill/>
        </p:spPr>
        <p:txBody>
          <a:bodyPr wrap="square" rtlCol="0">
            <a:spAutoFit/>
          </a:bodyPr>
          <a:lstStyle/>
          <a:p>
            <a:r>
              <a:rPr lang="en-US" altLang="zh-CN" sz="1200" dirty="0"/>
              <a:t>start_ task _callback</a:t>
            </a:r>
            <a:r>
              <a:rPr lang="zh-CN" altLang="en-US" sz="1200" dirty="0"/>
              <a:t>的作用是：通过</a:t>
            </a:r>
            <a:r>
              <a:rPr lang="en-US" altLang="zh-CN" sz="1200" dirty="0" err="1"/>
              <a:t>start_task_pub</a:t>
            </a:r>
            <a:r>
              <a:rPr lang="en-US" altLang="zh-CN" sz="1200" dirty="0"/>
              <a:t>_</a:t>
            </a:r>
            <a:r>
              <a:rPr lang="zh-CN" altLang="en-US" sz="1200" dirty="0"/>
              <a:t>向</a:t>
            </a:r>
            <a:r>
              <a:rPr lang="en-US" altLang="zh-CN" sz="1200" dirty="0" err="1"/>
              <a:t>move_base_simple</a:t>
            </a:r>
            <a:r>
              <a:rPr lang="en-US" altLang="zh-CN" sz="1200" dirty="0"/>
              <a:t>/goal</a:t>
            </a:r>
            <a:r>
              <a:rPr lang="zh-CN" altLang="en-US" sz="1200" dirty="0"/>
              <a:t>话题发送一个随机坐标点，触发小车的导航功能包工作</a:t>
            </a:r>
            <a:endParaRPr lang="en-US" altLang="zh-CN" sz="1200" dirty="0"/>
          </a:p>
          <a:p>
            <a:endParaRPr lang="en-US" altLang="zh-CN" sz="1200" dirty="0"/>
          </a:p>
          <a:p>
            <a:r>
              <a:rPr lang="en-US" altLang="zh-CN" sz="1200" dirty="0" err="1"/>
              <a:t>stop_record_callback</a:t>
            </a:r>
            <a:r>
              <a:rPr lang="zh-CN" altLang="en-US" sz="1200" dirty="0"/>
              <a:t>的作用是：通过</a:t>
            </a:r>
            <a:r>
              <a:rPr lang="en-US" altLang="zh-CN" sz="1200" dirty="0" err="1"/>
              <a:t>stop_task_pub</a:t>
            </a:r>
            <a:r>
              <a:rPr lang="en-US" altLang="zh-CN" sz="1200" dirty="0"/>
              <a:t>_</a:t>
            </a:r>
            <a:r>
              <a:rPr lang="zh-CN" altLang="en-US" sz="1200" dirty="0"/>
              <a:t>向</a:t>
            </a:r>
            <a:r>
              <a:rPr lang="en-US" altLang="zh-CN" sz="1200" dirty="0" err="1"/>
              <a:t>move_base</a:t>
            </a:r>
            <a:r>
              <a:rPr lang="en-US" altLang="zh-CN" sz="1200" dirty="0"/>
              <a:t>/cancel</a:t>
            </a:r>
            <a:r>
              <a:rPr lang="zh-CN" altLang="en-US" sz="1200" dirty="0"/>
              <a:t>话题发送当前时间，触发小车的停止运动</a:t>
            </a:r>
            <a:endParaRPr lang="en-US" altLang="zh-CN" sz="1200" dirty="0"/>
          </a:p>
        </p:txBody>
      </p:sp>
      <p:pic>
        <p:nvPicPr>
          <p:cNvPr id="4" name="图片 3">
            <a:extLst>
              <a:ext uri="{FF2B5EF4-FFF2-40B4-BE49-F238E27FC236}">
                <a16:creationId xmlns:a16="http://schemas.microsoft.com/office/drawing/2014/main" id="{03E6AB94-DB2A-1B5F-15F2-E1736F9A6C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42" y="2313608"/>
            <a:ext cx="5683542" cy="1238314"/>
          </a:xfrm>
          <a:prstGeom prst="rect">
            <a:avLst/>
          </a:prstGeom>
        </p:spPr>
      </p:pic>
      <p:pic>
        <p:nvPicPr>
          <p:cNvPr id="6" name="图片 5">
            <a:extLst>
              <a:ext uri="{FF2B5EF4-FFF2-40B4-BE49-F238E27FC236}">
                <a16:creationId xmlns:a16="http://schemas.microsoft.com/office/drawing/2014/main" id="{4B5292CE-2461-2CB7-50F1-48D881C91F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16" y="3613004"/>
            <a:ext cx="2863997" cy="647733"/>
          </a:xfrm>
          <a:prstGeom prst="rect">
            <a:avLst/>
          </a:prstGeom>
        </p:spPr>
      </p:pic>
      <p:pic>
        <p:nvPicPr>
          <p:cNvPr id="8" name="图片 7">
            <a:extLst>
              <a:ext uri="{FF2B5EF4-FFF2-40B4-BE49-F238E27FC236}">
                <a16:creationId xmlns:a16="http://schemas.microsoft.com/office/drawing/2014/main" id="{3F3CD9A1-BA11-D78A-C972-FCB0BDA323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023" y="1568653"/>
            <a:ext cx="5105662" cy="273064"/>
          </a:xfrm>
          <a:prstGeom prst="rect">
            <a:avLst/>
          </a:prstGeom>
        </p:spPr>
      </p:pic>
      <p:pic>
        <p:nvPicPr>
          <p:cNvPr id="11" name="图片 10">
            <a:extLst>
              <a:ext uri="{FF2B5EF4-FFF2-40B4-BE49-F238E27FC236}">
                <a16:creationId xmlns:a16="http://schemas.microsoft.com/office/drawing/2014/main" id="{3D2DC852-3914-DAE7-F20D-449121AB94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406" y="1979310"/>
            <a:ext cx="5626389" cy="254013"/>
          </a:xfrm>
          <a:prstGeom prst="rect">
            <a:avLst/>
          </a:prstGeom>
        </p:spPr>
      </p:pic>
    </p:spTree>
    <p:custDataLst>
      <p:tags r:id="rId1"/>
    </p:custDataLst>
    <p:extLst>
      <p:ext uri="{BB962C8B-B14F-4D97-AF65-F5344CB8AC3E}">
        <p14:creationId xmlns:p14="http://schemas.microsoft.com/office/powerpoint/2010/main" val="1305400795"/>
      </p:ext>
    </p:extLst>
  </p:cSld>
  <p:clrMapOvr>
    <a:masterClrMapping/>
  </p:clrMapOvr>
  <p:transition spd="med" advClick="0"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983432" y="344684"/>
            <a:ext cx="6466194" cy="307777"/>
          </a:xfrm>
          <a:prstGeom prst="rect">
            <a:avLst/>
          </a:prstGeom>
          <a:noFill/>
        </p:spPr>
        <p:txBody>
          <a:bodyPr wrap="none" rtlCol="0">
            <a:spAutoFit/>
          </a:bodyPr>
          <a:lstStyle/>
          <a:p>
            <a:pPr algn="l"/>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catkin_ws</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/navigation/</a:t>
            </a:r>
            <a:r>
              <a:rPr lang="en-US" altLang="zh-CN" sz="1400" dirty="0" err="1">
                <a:solidFill>
                  <a:srgbClr val="56505B"/>
                </a:solidFill>
                <a:latin typeface="微软雅黑" panose="020B0503020204020204" pitchFamily="34" charset="-122"/>
                <a:ea typeface="微软雅黑" panose="020B0503020204020204" pitchFamily="34" charset="-122"/>
                <a:sym typeface="+mn-ea"/>
              </a:rPr>
              <a:t>path_mark_plugin</a:t>
            </a:r>
            <a:r>
              <a:rPr lang="en-US" altLang="zh-CN" sz="1400" dirty="0">
                <a:solidFill>
                  <a:srgbClr val="56505B"/>
                </a:solidFill>
                <a:latin typeface="微软雅黑" panose="020B0503020204020204" pitchFamily="34" charset="-122"/>
                <a:ea typeface="微软雅黑" panose="020B0503020204020204" pitchFamily="34" charset="-122"/>
                <a:sym typeface="+mn-ea"/>
              </a:rPr>
              <a:t>/</a:t>
            </a:r>
            <a:r>
              <a:rPr lang="en-US" altLang="zh-CN" sz="1400" dirty="0" err="1">
                <a:solidFill>
                  <a:srgbClr val="56505B"/>
                </a:solidFill>
                <a:latin typeface="微软雅黑" panose="020B0503020204020204" pitchFamily="34" charset="-122"/>
                <a:ea typeface="微软雅黑" panose="020B0503020204020204" pitchFamily="34" charset="-122"/>
                <a:sym typeface="+mn-ea"/>
              </a:rPr>
              <a:t>src</a:t>
            </a:r>
            <a:r>
              <a:rPr lang="en-US" altLang="zh-CN" sz="1400" dirty="0">
                <a:solidFill>
                  <a:srgbClr val="56505B"/>
                </a:solidFill>
                <a:latin typeface="微软雅黑" panose="020B0503020204020204" pitchFamily="34" charset="-122"/>
                <a:ea typeface="微软雅黑" panose="020B0503020204020204" pitchFamily="34" charset="-122"/>
                <a:sym typeface="+mn-ea"/>
              </a:rPr>
              <a:t>/path_mark_plugin.cpp</a:t>
            </a:r>
            <a:r>
              <a:rPr lang="en-US" altLang="zh-CN" sz="1400" dirty="0">
                <a:solidFill>
                  <a:srgbClr val="4C4C4C"/>
                </a:solidFill>
                <a:latin typeface="微软雅黑" panose="020B0503020204020204" pitchFamily="34" charset="-122"/>
                <a:ea typeface="微软雅黑" panose="020B0503020204020204" pitchFamily="34" charset="-122"/>
              </a:rPr>
              <a:t> </a:t>
            </a:r>
            <a:endParaRPr lang="zh-CN" altLang="en-US" sz="1400" dirty="0">
              <a:solidFill>
                <a:srgbClr val="4C4C4C"/>
              </a:solidFill>
              <a:latin typeface="微软雅黑" panose="020B0503020204020204" pitchFamily="34" charset="-122"/>
              <a:ea typeface="微软雅黑" panose="020B0503020204020204" pitchFamily="34" charset="-122"/>
            </a:endParaRPr>
          </a:p>
        </p:txBody>
      </p:sp>
      <p:cxnSp>
        <p:nvCxnSpPr>
          <p:cNvPr id="15" name="直接连接符 14"/>
          <p:cNvCxnSpPr>
            <a:cxnSpLocks/>
          </p:cNvCxnSpPr>
          <p:nvPr/>
        </p:nvCxnSpPr>
        <p:spPr>
          <a:xfrm flipV="1">
            <a:off x="581616" y="772235"/>
            <a:ext cx="10698961" cy="4534"/>
          </a:xfrm>
          <a:prstGeom prst="line">
            <a:avLst/>
          </a:prstGeom>
          <a:ln>
            <a:solidFill>
              <a:srgbClr val="BABEBD"/>
            </a:solidFill>
          </a:ln>
        </p:spPr>
        <p:style>
          <a:lnRef idx="1">
            <a:schemeClr val="accent1"/>
          </a:lnRef>
          <a:fillRef idx="0">
            <a:schemeClr val="accent1"/>
          </a:fillRef>
          <a:effectRef idx="0">
            <a:schemeClr val="accent1"/>
          </a:effectRef>
          <a:fontRef idx="minor">
            <a:schemeClr val="tx1"/>
          </a:fontRef>
        </p:style>
      </p:cxnSp>
      <p:sp>
        <p:nvSpPr>
          <p:cNvPr id="10" name="等腰三角形 9"/>
          <p:cNvSpPr/>
          <p:nvPr/>
        </p:nvSpPr>
        <p:spPr>
          <a:xfrm rot="5400000">
            <a:off x="584835" y="365125"/>
            <a:ext cx="328930" cy="288290"/>
          </a:xfrm>
          <a:prstGeom prst="triangle">
            <a:avLst/>
          </a:prstGeom>
          <a:solidFill>
            <a:schemeClr val="tx2">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ndParaRPr>
          </a:p>
        </p:txBody>
      </p:sp>
      <p:pic>
        <p:nvPicPr>
          <p:cNvPr id="21" name="图片 20">
            <a:extLst>
              <a:ext uri="{FF2B5EF4-FFF2-40B4-BE49-F238E27FC236}">
                <a16:creationId xmlns:a16="http://schemas.microsoft.com/office/drawing/2014/main" id="{12E82A72-6B09-2100-70F1-F6CB079D8B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51" t="93673" r="71415" b="3351"/>
          <a:stretch/>
        </p:blipFill>
        <p:spPr>
          <a:xfrm>
            <a:off x="581616" y="1106986"/>
            <a:ext cx="3026804" cy="207447"/>
          </a:xfrm>
          <a:prstGeom prst="rect">
            <a:avLst/>
          </a:prstGeom>
        </p:spPr>
      </p:pic>
      <p:sp>
        <p:nvSpPr>
          <p:cNvPr id="22" name="矩形 21">
            <a:extLst>
              <a:ext uri="{FF2B5EF4-FFF2-40B4-BE49-F238E27FC236}">
                <a16:creationId xmlns:a16="http://schemas.microsoft.com/office/drawing/2014/main" id="{223AAC2D-0A2A-59D3-F3EE-A87EB6AEDD22}"/>
              </a:ext>
            </a:extLst>
          </p:cNvPr>
          <p:cNvSpPr/>
          <p:nvPr/>
        </p:nvSpPr>
        <p:spPr>
          <a:xfrm>
            <a:off x="2755233" y="1030989"/>
            <a:ext cx="853188" cy="347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287E1891-BCE5-CA7B-D5BF-71834A5FF468}"/>
              </a:ext>
            </a:extLst>
          </p:cNvPr>
          <p:cNvSpPr txBox="1"/>
          <p:nvPr/>
        </p:nvSpPr>
        <p:spPr>
          <a:xfrm>
            <a:off x="5931096" y="1298205"/>
            <a:ext cx="4361447" cy="461665"/>
          </a:xfrm>
          <a:prstGeom prst="rect">
            <a:avLst/>
          </a:prstGeom>
          <a:noFill/>
        </p:spPr>
        <p:txBody>
          <a:bodyPr wrap="square" rtlCol="0">
            <a:spAutoFit/>
          </a:bodyPr>
          <a:lstStyle/>
          <a:p>
            <a:r>
              <a:rPr lang="zh-CN" altLang="en-US" sz="1200" dirty="0"/>
              <a:t>当点击</a:t>
            </a:r>
            <a:r>
              <a:rPr lang="en-US" altLang="zh-CN" sz="1200" dirty="0"/>
              <a:t>find photo point</a:t>
            </a:r>
            <a:r>
              <a:rPr lang="zh-CN" altLang="en-US" sz="1200" dirty="0"/>
              <a:t>时，就会触发对应的</a:t>
            </a:r>
            <a:r>
              <a:rPr lang="en-US" altLang="zh-CN" sz="1200" dirty="0" err="1"/>
              <a:t>photo_task_button_callback</a:t>
            </a:r>
            <a:r>
              <a:rPr lang="zh-CN" altLang="en-US" sz="1200" dirty="0"/>
              <a:t>函数</a:t>
            </a:r>
          </a:p>
        </p:txBody>
      </p:sp>
      <p:sp>
        <p:nvSpPr>
          <p:cNvPr id="24" name="文本框 23">
            <a:extLst>
              <a:ext uri="{FF2B5EF4-FFF2-40B4-BE49-F238E27FC236}">
                <a16:creationId xmlns:a16="http://schemas.microsoft.com/office/drawing/2014/main" id="{4E209F79-B49F-82C4-004F-9E48B49889C4}"/>
              </a:ext>
            </a:extLst>
          </p:cNvPr>
          <p:cNvSpPr txBox="1"/>
          <p:nvPr/>
        </p:nvSpPr>
        <p:spPr>
          <a:xfrm>
            <a:off x="5931096" y="2027586"/>
            <a:ext cx="5616742" cy="461665"/>
          </a:xfrm>
          <a:prstGeom prst="rect">
            <a:avLst/>
          </a:prstGeom>
          <a:noFill/>
        </p:spPr>
        <p:txBody>
          <a:bodyPr wrap="square" rtlCol="0">
            <a:spAutoFit/>
          </a:bodyPr>
          <a:lstStyle/>
          <a:p>
            <a:r>
              <a:rPr lang="en-US" altLang="zh-CN" sz="1200" dirty="0" err="1"/>
              <a:t>photo_task_button_callback</a:t>
            </a:r>
            <a:r>
              <a:rPr lang="zh-CN" altLang="en-US" sz="1200" dirty="0"/>
              <a:t>的作用是：开辟一个新的线程，在线程上运行</a:t>
            </a:r>
            <a:r>
              <a:rPr lang="en-US" altLang="zh-CN" sz="1200" dirty="0" err="1"/>
              <a:t>photo_point</a:t>
            </a:r>
            <a:r>
              <a:rPr lang="zh-CN" altLang="en-US" sz="1200" dirty="0"/>
              <a:t>功能包</a:t>
            </a:r>
            <a:endParaRPr lang="en-US" altLang="zh-CN" sz="1200" dirty="0"/>
          </a:p>
        </p:txBody>
      </p:sp>
      <p:pic>
        <p:nvPicPr>
          <p:cNvPr id="5" name="图片 4">
            <a:extLst>
              <a:ext uri="{FF2B5EF4-FFF2-40B4-BE49-F238E27FC236}">
                <a16:creationId xmlns:a16="http://schemas.microsoft.com/office/drawing/2014/main" id="{0766729D-2225-78DA-184B-AA23C5D40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406" y="1565580"/>
            <a:ext cx="5550185" cy="133357"/>
          </a:xfrm>
          <a:prstGeom prst="rect">
            <a:avLst/>
          </a:prstGeom>
        </p:spPr>
      </p:pic>
      <p:pic>
        <p:nvPicPr>
          <p:cNvPr id="9" name="图片 8">
            <a:extLst>
              <a:ext uri="{FF2B5EF4-FFF2-40B4-BE49-F238E27FC236}">
                <a16:creationId xmlns:a16="http://schemas.microsoft.com/office/drawing/2014/main" id="{84034AAD-232D-8BBB-FBBC-61D7F4EAF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44" y="1886478"/>
            <a:ext cx="3181514" cy="787440"/>
          </a:xfrm>
          <a:prstGeom prst="rect">
            <a:avLst/>
          </a:prstGeom>
        </p:spPr>
      </p:pic>
    </p:spTree>
    <p:custDataLst>
      <p:tags r:id="rId1"/>
    </p:custDataLst>
    <p:extLst>
      <p:ext uri="{BB962C8B-B14F-4D97-AF65-F5344CB8AC3E}">
        <p14:creationId xmlns:p14="http://schemas.microsoft.com/office/powerpoint/2010/main" val="1222226814"/>
      </p:ext>
    </p:extLst>
  </p:cSld>
  <p:clrMapOvr>
    <a:masterClrMapping/>
  </p:clrMapOvr>
  <p:transition spd="med" advClick="0" advTm="0"/>
</p:sld>
</file>

<file path=ppt/tags/tag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12086</TotalTime>
  <Words>1577</Words>
  <Application>Microsoft Office PowerPoint</Application>
  <PresentationFormat>宽屏</PresentationFormat>
  <Paragraphs>107</Paragraphs>
  <Slides>18</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Inter</vt:lpstr>
      <vt:lpstr>黑体</vt:lpstr>
      <vt:lpstr>宋体</vt:lpstr>
      <vt:lpstr>微软雅黑</vt:lpstr>
      <vt:lpstr>Arial</vt:lpstr>
      <vt:lpstr>Arial Black</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Yolic Chan</dc:creator>
  <cp:lastModifiedBy>Yolic Chan</cp:lastModifiedBy>
  <cp:revision>15</cp:revision>
  <dcterms:created xsi:type="dcterms:W3CDTF">2023-12-01T06:58:53Z</dcterms:created>
  <dcterms:modified xsi:type="dcterms:W3CDTF">2024-08-06T13:57:31Z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2052-11.1.0.11701</vt:lpwstr>
  </property>
  <property fmtid="{D5CDD505-2E9C-101B-9397-08002B2CF9AE}" pid="3" name="ICV">
    <vt:lpwstr/>
  </property>
</Properties>
</file>